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79" r:id="rId3"/>
    <p:sldId id="277" r:id="rId4"/>
    <p:sldId id="278" r:id="rId5"/>
    <p:sldId id="256" r:id="rId6"/>
    <p:sldId id="258" r:id="rId7"/>
    <p:sldId id="259" r:id="rId8"/>
    <p:sldId id="267" r:id="rId9"/>
    <p:sldId id="269" r:id="rId10"/>
    <p:sldId id="260" r:id="rId11"/>
    <p:sldId id="262" r:id="rId12"/>
    <p:sldId id="263" r:id="rId13"/>
    <p:sldId id="261" r:id="rId14"/>
    <p:sldId id="266" r:id="rId15"/>
    <p:sldId id="257" r:id="rId16"/>
    <p:sldId id="274" r:id="rId17"/>
    <p:sldId id="273" r:id="rId18"/>
    <p:sldId id="275" r:id="rId19"/>
    <p:sldId id="276"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90" autoAdjust="0"/>
  </p:normalViewPr>
  <p:slideViewPr>
    <p:cSldViewPr>
      <p:cViewPr>
        <p:scale>
          <a:sx n="66" d="100"/>
          <a:sy n="66" d="100"/>
        </p:scale>
        <p:origin x="-1410"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51693-4CE8-4EF1-B236-6F38AF1EC53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CA"/>
        </a:p>
      </dgm:t>
    </dgm:pt>
    <dgm:pt modelId="{5886FDB5-6A4B-4168-ADE2-DF1856CC6479}">
      <dgm:prSet phldrT="[Text]"/>
      <dgm:spPr/>
      <dgm:t>
        <a:bodyPr/>
        <a:lstStyle/>
        <a:p>
          <a:r>
            <a:rPr lang="en-CA" dirty="0" smtClean="0"/>
            <a:t>Evaluation Sample</a:t>
          </a:r>
          <a:endParaRPr lang="en-CA" dirty="0"/>
        </a:p>
      </dgm:t>
    </dgm:pt>
    <dgm:pt modelId="{80547786-1E94-49A8-ADF9-BDF6CB884D58}" type="parTrans" cxnId="{1C3220BA-5167-41B3-9E6A-3818B1327640}">
      <dgm:prSet/>
      <dgm:spPr/>
      <dgm:t>
        <a:bodyPr/>
        <a:lstStyle/>
        <a:p>
          <a:endParaRPr lang="en-CA"/>
        </a:p>
      </dgm:t>
    </dgm:pt>
    <dgm:pt modelId="{3FC065B4-B75B-4954-949E-1C9223288D8C}" type="sibTrans" cxnId="{1C3220BA-5167-41B3-9E6A-3818B1327640}">
      <dgm:prSet/>
      <dgm:spPr/>
      <dgm:t>
        <a:bodyPr/>
        <a:lstStyle/>
        <a:p>
          <a:endParaRPr lang="en-CA"/>
        </a:p>
      </dgm:t>
    </dgm:pt>
    <dgm:pt modelId="{AAF0277E-56F8-4E3D-9D9B-172421ADBFE1}">
      <dgm:prSet phldrT="[Text]"/>
      <dgm:spPr/>
      <dgm:t>
        <a:bodyPr/>
        <a:lstStyle/>
        <a:p>
          <a:r>
            <a:rPr lang="en-CA" dirty="0" smtClean="0"/>
            <a:t>Population of Eligible Units</a:t>
          </a:r>
          <a:endParaRPr lang="en-CA" dirty="0"/>
        </a:p>
      </dgm:t>
    </dgm:pt>
    <dgm:pt modelId="{38375B66-9902-46CA-8655-EAC1880779FF}" type="parTrans" cxnId="{A504759E-F1BF-4ADB-8E32-C1FA1419DA87}">
      <dgm:prSet/>
      <dgm:spPr/>
      <dgm:t>
        <a:bodyPr/>
        <a:lstStyle/>
        <a:p>
          <a:endParaRPr lang="en-CA"/>
        </a:p>
      </dgm:t>
    </dgm:pt>
    <dgm:pt modelId="{06D90771-66D1-47E5-9967-43967D9E653D}" type="sibTrans" cxnId="{A504759E-F1BF-4ADB-8E32-C1FA1419DA87}">
      <dgm:prSet/>
      <dgm:spPr/>
      <dgm:t>
        <a:bodyPr/>
        <a:lstStyle/>
        <a:p>
          <a:endParaRPr lang="en-CA"/>
        </a:p>
      </dgm:t>
    </dgm:pt>
    <dgm:pt modelId="{E880B6CC-6FA4-417E-9CC0-6DCD29BE52B4}">
      <dgm:prSet phldrT="[Text]"/>
      <dgm:spPr/>
      <dgm:t>
        <a:bodyPr/>
        <a:lstStyle/>
        <a:p>
          <a:r>
            <a:rPr lang="en-CA" dirty="0" smtClean="0"/>
            <a:t>Comparison Group:</a:t>
          </a:r>
        </a:p>
        <a:p>
          <a:r>
            <a:rPr lang="en-CA" dirty="0" smtClean="0"/>
            <a:t>Not assigned to treatment</a:t>
          </a:r>
          <a:endParaRPr lang="en-CA" dirty="0"/>
        </a:p>
      </dgm:t>
    </dgm:pt>
    <dgm:pt modelId="{78A196F7-21B8-4FCD-92E7-C2524C834D9E}" type="parTrans" cxnId="{63AD3493-807D-4204-9285-BB33611FAC77}">
      <dgm:prSet/>
      <dgm:spPr/>
      <dgm:t>
        <a:bodyPr/>
        <a:lstStyle/>
        <a:p>
          <a:endParaRPr lang="en-CA"/>
        </a:p>
      </dgm:t>
    </dgm:pt>
    <dgm:pt modelId="{EF5FA345-DB60-450E-A64A-0C4033CB90F6}" type="sibTrans" cxnId="{63AD3493-807D-4204-9285-BB33611FAC77}">
      <dgm:prSet/>
      <dgm:spPr/>
      <dgm:t>
        <a:bodyPr/>
        <a:lstStyle/>
        <a:p>
          <a:endParaRPr lang="en-CA"/>
        </a:p>
      </dgm:t>
    </dgm:pt>
    <dgm:pt modelId="{2F5B40A7-46A9-4C78-854B-76843DE5CD74}">
      <dgm:prSet phldrT="[Text]"/>
      <dgm:spPr/>
      <dgm:t>
        <a:bodyPr/>
        <a:lstStyle/>
        <a:p>
          <a:r>
            <a:rPr lang="en-CA" dirty="0" smtClean="0"/>
            <a:t>Treatment Group:</a:t>
          </a:r>
        </a:p>
        <a:p>
          <a:r>
            <a:rPr lang="en-CA" dirty="0" smtClean="0"/>
            <a:t>Assigned to treatment</a:t>
          </a:r>
          <a:endParaRPr lang="en-CA" dirty="0"/>
        </a:p>
      </dgm:t>
    </dgm:pt>
    <dgm:pt modelId="{882899C2-70A0-44C3-8099-5113857342BC}" type="parTrans" cxnId="{274FBFB2-B8FF-47A4-BA67-CD37983F96EF}">
      <dgm:prSet/>
      <dgm:spPr/>
      <dgm:t>
        <a:bodyPr/>
        <a:lstStyle/>
        <a:p>
          <a:endParaRPr lang="en-CA"/>
        </a:p>
      </dgm:t>
    </dgm:pt>
    <dgm:pt modelId="{31738924-C87C-4120-977E-9E58C27C1F19}" type="sibTrans" cxnId="{274FBFB2-B8FF-47A4-BA67-CD37983F96EF}">
      <dgm:prSet/>
      <dgm:spPr/>
      <dgm:t>
        <a:bodyPr/>
        <a:lstStyle/>
        <a:p>
          <a:endParaRPr lang="en-CA"/>
        </a:p>
      </dgm:t>
    </dgm:pt>
    <dgm:pt modelId="{F4E00D99-D8E0-4365-9479-B84E500A9783}" type="pres">
      <dgm:prSet presAssocID="{C0451693-4CE8-4EF1-B236-6F38AF1EC532}" presName="Name0" presStyleCnt="0">
        <dgm:presLayoutVars>
          <dgm:chMax val="1"/>
          <dgm:chPref val="1"/>
          <dgm:dir/>
          <dgm:animOne val="branch"/>
          <dgm:animLvl val="lvl"/>
        </dgm:presLayoutVars>
      </dgm:prSet>
      <dgm:spPr/>
      <dgm:t>
        <a:bodyPr/>
        <a:lstStyle/>
        <a:p>
          <a:endParaRPr lang="en-CA"/>
        </a:p>
      </dgm:t>
    </dgm:pt>
    <dgm:pt modelId="{28F9D40E-32EC-45A1-A57C-3D57BB2EBCFA}" type="pres">
      <dgm:prSet presAssocID="{5886FDB5-6A4B-4168-ADE2-DF1856CC6479}" presName="singleCycle" presStyleCnt="0"/>
      <dgm:spPr/>
    </dgm:pt>
    <dgm:pt modelId="{135F8756-8E5F-4DE5-B3FE-2FC7B26883E0}" type="pres">
      <dgm:prSet presAssocID="{5886FDB5-6A4B-4168-ADE2-DF1856CC6479}" presName="singleCenter" presStyleLbl="node1" presStyleIdx="0" presStyleCnt="4">
        <dgm:presLayoutVars>
          <dgm:chMax val="7"/>
          <dgm:chPref val="7"/>
        </dgm:presLayoutVars>
      </dgm:prSet>
      <dgm:spPr/>
      <dgm:t>
        <a:bodyPr/>
        <a:lstStyle/>
        <a:p>
          <a:endParaRPr lang="en-CA"/>
        </a:p>
      </dgm:t>
    </dgm:pt>
    <dgm:pt modelId="{63824E68-CE0A-454D-B9E1-E49ACC83EFE1}" type="pres">
      <dgm:prSet presAssocID="{38375B66-9902-46CA-8655-EAC1880779FF}" presName="Name56" presStyleLbl="parChTrans1D2" presStyleIdx="0" presStyleCnt="3"/>
      <dgm:spPr/>
      <dgm:t>
        <a:bodyPr/>
        <a:lstStyle/>
        <a:p>
          <a:endParaRPr lang="en-CA"/>
        </a:p>
      </dgm:t>
    </dgm:pt>
    <dgm:pt modelId="{592C9025-56E4-4C69-BD07-52623983DA66}" type="pres">
      <dgm:prSet presAssocID="{AAF0277E-56F8-4E3D-9D9B-172421ADBFE1}" presName="text0" presStyleLbl="node1" presStyleIdx="1" presStyleCnt="4">
        <dgm:presLayoutVars>
          <dgm:bulletEnabled val="1"/>
        </dgm:presLayoutVars>
      </dgm:prSet>
      <dgm:spPr/>
      <dgm:t>
        <a:bodyPr/>
        <a:lstStyle/>
        <a:p>
          <a:endParaRPr lang="en-CA"/>
        </a:p>
      </dgm:t>
    </dgm:pt>
    <dgm:pt modelId="{64FA2C63-0C83-4F84-BEDB-9590D427A157}" type="pres">
      <dgm:prSet presAssocID="{78A196F7-21B8-4FCD-92E7-C2524C834D9E}" presName="Name56" presStyleLbl="parChTrans1D2" presStyleIdx="1" presStyleCnt="3"/>
      <dgm:spPr/>
      <dgm:t>
        <a:bodyPr/>
        <a:lstStyle/>
        <a:p>
          <a:endParaRPr lang="en-CA"/>
        </a:p>
      </dgm:t>
    </dgm:pt>
    <dgm:pt modelId="{BEDD9BC4-130A-47FE-BFC0-B5F815612B8B}" type="pres">
      <dgm:prSet presAssocID="{E880B6CC-6FA4-417E-9CC0-6DCD29BE52B4}" presName="text0" presStyleLbl="node1" presStyleIdx="2" presStyleCnt="4">
        <dgm:presLayoutVars>
          <dgm:bulletEnabled val="1"/>
        </dgm:presLayoutVars>
      </dgm:prSet>
      <dgm:spPr/>
      <dgm:t>
        <a:bodyPr/>
        <a:lstStyle/>
        <a:p>
          <a:endParaRPr lang="en-CA"/>
        </a:p>
      </dgm:t>
    </dgm:pt>
    <dgm:pt modelId="{CFA44499-9124-4291-9E0B-274154211865}" type="pres">
      <dgm:prSet presAssocID="{882899C2-70A0-44C3-8099-5113857342BC}" presName="Name56" presStyleLbl="parChTrans1D2" presStyleIdx="2" presStyleCnt="3"/>
      <dgm:spPr/>
      <dgm:t>
        <a:bodyPr/>
        <a:lstStyle/>
        <a:p>
          <a:endParaRPr lang="en-CA"/>
        </a:p>
      </dgm:t>
    </dgm:pt>
    <dgm:pt modelId="{66B9E7FD-342F-4319-868C-352907D3B5A0}" type="pres">
      <dgm:prSet presAssocID="{2F5B40A7-46A9-4C78-854B-76843DE5CD74}" presName="text0" presStyleLbl="node1" presStyleIdx="3" presStyleCnt="4">
        <dgm:presLayoutVars>
          <dgm:bulletEnabled val="1"/>
        </dgm:presLayoutVars>
      </dgm:prSet>
      <dgm:spPr/>
      <dgm:t>
        <a:bodyPr/>
        <a:lstStyle/>
        <a:p>
          <a:endParaRPr lang="en-CA"/>
        </a:p>
      </dgm:t>
    </dgm:pt>
  </dgm:ptLst>
  <dgm:cxnLst>
    <dgm:cxn modelId="{5FD6A908-09C4-43E5-BE50-23AB8F31A274}" type="presOf" srcId="{5886FDB5-6A4B-4168-ADE2-DF1856CC6479}" destId="{135F8756-8E5F-4DE5-B3FE-2FC7B26883E0}" srcOrd="0" destOrd="0" presId="urn:microsoft.com/office/officeart/2008/layout/RadialCluster"/>
    <dgm:cxn modelId="{AD6479A1-CF2F-4C4D-BC44-7382F5553BE2}" type="presOf" srcId="{38375B66-9902-46CA-8655-EAC1880779FF}" destId="{63824E68-CE0A-454D-B9E1-E49ACC83EFE1}" srcOrd="0" destOrd="0" presId="urn:microsoft.com/office/officeart/2008/layout/RadialCluster"/>
    <dgm:cxn modelId="{32CAE4E5-B975-429D-998A-59A1817A8E27}" type="presOf" srcId="{C0451693-4CE8-4EF1-B236-6F38AF1EC532}" destId="{F4E00D99-D8E0-4365-9479-B84E500A9783}" srcOrd="0" destOrd="0" presId="urn:microsoft.com/office/officeart/2008/layout/RadialCluster"/>
    <dgm:cxn modelId="{274FBFB2-B8FF-47A4-BA67-CD37983F96EF}" srcId="{5886FDB5-6A4B-4168-ADE2-DF1856CC6479}" destId="{2F5B40A7-46A9-4C78-854B-76843DE5CD74}" srcOrd="2" destOrd="0" parTransId="{882899C2-70A0-44C3-8099-5113857342BC}" sibTransId="{31738924-C87C-4120-977E-9E58C27C1F19}"/>
    <dgm:cxn modelId="{1C3220BA-5167-41B3-9E6A-3818B1327640}" srcId="{C0451693-4CE8-4EF1-B236-6F38AF1EC532}" destId="{5886FDB5-6A4B-4168-ADE2-DF1856CC6479}" srcOrd="0" destOrd="0" parTransId="{80547786-1E94-49A8-ADF9-BDF6CB884D58}" sibTransId="{3FC065B4-B75B-4954-949E-1C9223288D8C}"/>
    <dgm:cxn modelId="{FF6266A6-C52F-4622-9AE4-A53C3A249667}" type="presOf" srcId="{882899C2-70A0-44C3-8099-5113857342BC}" destId="{CFA44499-9124-4291-9E0B-274154211865}" srcOrd="0" destOrd="0" presId="urn:microsoft.com/office/officeart/2008/layout/RadialCluster"/>
    <dgm:cxn modelId="{A504759E-F1BF-4ADB-8E32-C1FA1419DA87}" srcId="{5886FDB5-6A4B-4168-ADE2-DF1856CC6479}" destId="{AAF0277E-56F8-4E3D-9D9B-172421ADBFE1}" srcOrd="0" destOrd="0" parTransId="{38375B66-9902-46CA-8655-EAC1880779FF}" sibTransId="{06D90771-66D1-47E5-9967-43967D9E653D}"/>
    <dgm:cxn modelId="{63AD3493-807D-4204-9285-BB33611FAC77}" srcId="{5886FDB5-6A4B-4168-ADE2-DF1856CC6479}" destId="{E880B6CC-6FA4-417E-9CC0-6DCD29BE52B4}" srcOrd="1" destOrd="0" parTransId="{78A196F7-21B8-4FCD-92E7-C2524C834D9E}" sibTransId="{EF5FA345-DB60-450E-A64A-0C4033CB90F6}"/>
    <dgm:cxn modelId="{14EE1C84-8BDE-463C-8934-535C174E26AA}" type="presOf" srcId="{E880B6CC-6FA4-417E-9CC0-6DCD29BE52B4}" destId="{BEDD9BC4-130A-47FE-BFC0-B5F815612B8B}" srcOrd="0" destOrd="0" presId="urn:microsoft.com/office/officeart/2008/layout/RadialCluster"/>
    <dgm:cxn modelId="{E6F84870-2153-479A-888B-61219E2B1615}" type="presOf" srcId="{78A196F7-21B8-4FCD-92E7-C2524C834D9E}" destId="{64FA2C63-0C83-4F84-BEDB-9590D427A157}" srcOrd="0" destOrd="0" presId="urn:microsoft.com/office/officeart/2008/layout/RadialCluster"/>
    <dgm:cxn modelId="{36D800F5-DA96-48A1-A722-ACE5E5858398}" type="presOf" srcId="{2F5B40A7-46A9-4C78-854B-76843DE5CD74}" destId="{66B9E7FD-342F-4319-868C-352907D3B5A0}" srcOrd="0" destOrd="0" presId="urn:microsoft.com/office/officeart/2008/layout/RadialCluster"/>
    <dgm:cxn modelId="{1A445B3D-6616-4CD6-94FF-B971EC69D337}" type="presOf" srcId="{AAF0277E-56F8-4E3D-9D9B-172421ADBFE1}" destId="{592C9025-56E4-4C69-BD07-52623983DA66}" srcOrd="0" destOrd="0" presId="urn:microsoft.com/office/officeart/2008/layout/RadialCluster"/>
    <dgm:cxn modelId="{DBBF80D3-33FD-47C9-A17E-F48365C71017}" type="presParOf" srcId="{F4E00D99-D8E0-4365-9479-B84E500A9783}" destId="{28F9D40E-32EC-45A1-A57C-3D57BB2EBCFA}" srcOrd="0" destOrd="0" presId="urn:microsoft.com/office/officeart/2008/layout/RadialCluster"/>
    <dgm:cxn modelId="{22D411F9-994A-481E-B1BE-A057B22DC090}" type="presParOf" srcId="{28F9D40E-32EC-45A1-A57C-3D57BB2EBCFA}" destId="{135F8756-8E5F-4DE5-B3FE-2FC7B26883E0}" srcOrd="0" destOrd="0" presId="urn:microsoft.com/office/officeart/2008/layout/RadialCluster"/>
    <dgm:cxn modelId="{DABBB03A-704C-4D82-96A4-B40926AF66F9}" type="presParOf" srcId="{28F9D40E-32EC-45A1-A57C-3D57BB2EBCFA}" destId="{63824E68-CE0A-454D-B9E1-E49ACC83EFE1}" srcOrd="1" destOrd="0" presId="urn:microsoft.com/office/officeart/2008/layout/RadialCluster"/>
    <dgm:cxn modelId="{9651D485-DDF7-42F2-93DA-F8762B3C51F3}" type="presParOf" srcId="{28F9D40E-32EC-45A1-A57C-3D57BB2EBCFA}" destId="{592C9025-56E4-4C69-BD07-52623983DA66}" srcOrd="2" destOrd="0" presId="urn:microsoft.com/office/officeart/2008/layout/RadialCluster"/>
    <dgm:cxn modelId="{D689211F-E78A-4498-9A13-E4DD797251AA}" type="presParOf" srcId="{28F9D40E-32EC-45A1-A57C-3D57BB2EBCFA}" destId="{64FA2C63-0C83-4F84-BEDB-9590D427A157}" srcOrd="3" destOrd="0" presId="urn:microsoft.com/office/officeart/2008/layout/RadialCluster"/>
    <dgm:cxn modelId="{34B57A85-22D6-4AB1-9255-06FCF4F484A9}" type="presParOf" srcId="{28F9D40E-32EC-45A1-A57C-3D57BB2EBCFA}" destId="{BEDD9BC4-130A-47FE-BFC0-B5F815612B8B}" srcOrd="4" destOrd="0" presId="urn:microsoft.com/office/officeart/2008/layout/RadialCluster"/>
    <dgm:cxn modelId="{4C7D5EB4-8F1C-4E28-BC4B-639EE5C44A7C}" type="presParOf" srcId="{28F9D40E-32EC-45A1-A57C-3D57BB2EBCFA}" destId="{CFA44499-9124-4291-9E0B-274154211865}" srcOrd="5" destOrd="0" presId="urn:microsoft.com/office/officeart/2008/layout/RadialCluster"/>
    <dgm:cxn modelId="{1591E786-F26A-4FBB-8A81-01552755BB71}" type="presParOf" srcId="{28F9D40E-32EC-45A1-A57C-3D57BB2EBCFA}" destId="{66B9E7FD-342F-4319-868C-352907D3B5A0}"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1"/>
            <a:ext cx="2982119" cy="464820"/>
          </a:xfrm>
          <a:prstGeom prst="rect">
            <a:avLst/>
          </a:prstGeom>
        </p:spPr>
        <p:txBody>
          <a:bodyPr vert="horz" lIns="92446" tIns="46223" rIns="92446" bIns="46223" rtlCol="0"/>
          <a:lstStyle>
            <a:lvl1pPr algn="r">
              <a:defRPr sz="1200"/>
            </a:lvl1pPr>
          </a:lstStyle>
          <a:p>
            <a:fld id="{95DB80ED-D089-44A1-A10D-343DF49EB5FC}" type="datetimeFigureOut">
              <a:rPr lang="en-CA" smtClean="0"/>
              <a:t>31/07/2012</a:t>
            </a:fld>
            <a:endParaRPr lang="en-CA"/>
          </a:p>
        </p:txBody>
      </p:sp>
      <p:sp>
        <p:nvSpPr>
          <p:cNvPr id="4" name="Slide Image Placeholder 3"/>
          <p:cNvSpPr>
            <a:spLocks noGrp="1" noRot="1" noChangeAspect="1"/>
          </p:cNvSpPr>
          <p:nvPr>
            <p:ph type="sldImg" idx="2"/>
          </p:nvPr>
        </p:nvSpPr>
        <p:spPr>
          <a:xfrm>
            <a:off x="1117600" y="696913"/>
            <a:ext cx="4648200" cy="3487737"/>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29968"/>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8"/>
            <a:ext cx="2982119" cy="464820"/>
          </a:xfrm>
          <a:prstGeom prst="rect">
            <a:avLst/>
          </a:prstGeom>
        </p:spPr>
        <p:txBody>
          <a:bodyPr vert="horz" lIns="92446" tIns="46223" rIns="92446" bIns="46223" rtlCol="0" anchor="b"/>
          <a:lstStyle>
            <a:lvl1pPr algn="r">
              <a:defRPr sz="1200"/>
            </a:lvl1pPr>
          </a:lstStyle>
          <a:p>
            <a:fld id="{74796965-6E3F-4367-8911-DCF08B0FF596}" type="slidenum">
              <a:rPr lang="en-CA" smtClean="0"/>
              <a:t>‹#›</a:t>
            </a:fld>
            <a:endParaRPr lang="en-CA"/>
          </a:p>
        </p:txBody>
      </p:sp>
    </p:spTree>
    <p:extLst>
      <p:ext uri="{BB962C8B-B14F-4D97-AF65-F5344CB8AC3E}">
        <p14:creationId xmlns:p14="http://schemas.microsoft.com/office/powerpoint/2010/main" val="77452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Return_on_invest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796965-6E3F-4367-8911-DCF08B0FF596}" type="slidenum">
              <a:rPr lang="en-CA" smtClean="0"/>
              <a:t>1</a:t>
            </a:fld>
            <a:endParaRPr lang="en-CA"/>
          </a:p>
        </p:txBody>
      </p:sp>
    </p:spTree>
    <p:extLst>
      <p:ext uri="{BB962C8B-B14F-4D97-AF65-F5344CB8AC3E}">
        <p14:creationId xmlns:p14="http://schemas.microsoft.com/office/powerpoint/2010/main" val="222284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are the components of a Theory</a:t>
            </a:r>
            <a:r>
              <a:rPr lang="en-CA" baseline="0" dirty="0" smtClean="0"/>
              <a:t> of Change?</a:t>
            </a:r>
            <a:endParaRPr lang="en-CA" dirty="0" smtClean="0"/>
          </a:p>
          <a:p>
            <a:endParaRPr lang="en-CA" dirty="0" smtClean="0"/>
          </a:p>
          <a:p>
            <a:r>
              <a:rPr lang="en-CA" b="1" dirty="0" smtClean="0"/>
              <a:t>Inputs</a:t>
            </a:r>
            <a:r>
              <a:rPr lang="en-CA" dirty="0" smtClean="0"/>
              <a:t>:</a:t>
            </a:r>
          </a:p>
          <a:p>
            <a:endParaRPr lang="en-CA" baseline="0" dirty="0" smtClean="0"/>
          </a:p>
          <a:p>
            <a:r>
              <a:rPr lang="en-CA" baseline="0" dirty="0" smtClean="0"/>
              <a:t>Financial, human and other resources mobilized to support activities;</a:t>
            </a:r>
          </a:p>
        </p:txBody>
      </p:sp>
      <p:sp>
        <p:nvSpPr>
          <p:cNvPr id="4" name="Slide Number Placeholder 3"/>
          <p:cNvSpPr>
            <a:spLocks noGrp="1"/>
          </p:cNvSpPr>
          <p:nvPr>
            <p:ph type="sldNum" sz="quarter" idx="10"/>
          </p:nvPr>
        </p:nvSpPr>
        <p:spPr/>
        <p:txBody>
          <a:bodyPr/>
          <a:lstStyle/>
          <a:p>
            <a:fld id="{74796965-6E3F-4367-8911-DCF08B0FF596}" type="slidenum">
              <a:rPr lang="en-CA" smtClean="0"/>
              <a:t>10</a:t>
            </a:fld>
            <a:endParaRPr lang="en-CA"/>
          </a:p>
        </p:txBody>
      </p:sp>
    </p:spTree>
    <p:extLst>
      <p:ext uri="{BB962C8B-B14F-4D97-AF65-F5344CB8AC3E}">
        <p14:creationId xmlns:p14="http://schemas.microsoft.com/office/powerpoint/2010/main" val="79039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Activities</a:t>
            </a:r>
            <a:r>
              <a:rPr lang="en-CA" dirty="0" smtClean="0"/>
              <a:t>:</a:t>
            </a:r>
          </a:p>
          <a:p>
            <a:endParaRPr lang="en-CA" baseline="0" dirty="0" smtClean="0"/>
          </a:p>
          <a:p>
            <a:r>
              <a:rPr lang="en-CA" baseline="0" dirty="0" smtClean="0"/>
              <a:t>Actions taken or work performed to convert inputs into specific outputs;</a:t>
            </a:r>
          </a:p>
          <a:p>
            <a:pPr marL="173336" indent="-173336">
              <a:buFont typeface="Arial" pitchFamily="34" charset="0"/>
              <a:buChar char="•"/>
            </a:pPr>
            <a:r>
              <a:rPr lang="en-CA" baseline="0" dirty="0" smtClean="0"/>
              <a:t>Image of an Assembly line, that brings together raw materials, with people doing the work to create a car;</a:t>
            </a:r>
          </a:p>
        </p:txBody>
      </p:sp>
      <p:sp>
        <p:nvSpPr>
          <p:cNvPr id="4" name="Slide Number Placeholder 3"/>
          <p:cNvSpPr>
            <a:spLocks noGrp="1"/>
          </p:cNvSpPr>
          <p:nvPr>
            <p:ph type="sldNum" sz="quarter" idx="10"/>
          </p:nvPr>
        </p:nvSpPr>
        <p:spPr/>
        <p:txBody>
          <a:bodyPr/>
          <a:lstStyle/>
          <a:p>
            <a:fld id="{74796965-6E3F-4367-8911-DCF08B0FF596}" type="slidenum">
              <a:rPr lang="en-CA" smtClean="0"/>
              <a:t>11</a:t>
            </a:fld>
            <a:endParaRPr lang="en-CA"/>
          </a:p>
        </p:txBody>
      </p:sp>
    </p:spTree>
    <p:extLst>
      <p:ext uri="{BB962C8B-B14F-4D97-AF65-F5344CB8AC3E}">
        <p14:creationId xmlns:p14="http://schemas.microsoft.com/office/powerpoint/2010/main" val="790398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Outputs</a:t>
            </a:r>
            <a:r>
              <a:rPr lang="en-CA" dirty="0" smtClean="0"/>
              <a:t>:</a:t>
            </a:r>
          </a:p>
          <a:p>
            <a:endParaRPr lang="en-CA" baseline="0" dirty="0" smtClean="0"/>
          </a:p>
          <a:p>
            <a:r>
              <a:rPr lang="en-CA" baseline="0" dirty="0" smtClean="0"/>
              <a:t>Products resulting from converting inputs into tangible outputs:</a:t>
            </a:r>
          </a:p>
          <a:p>
            <a:endParaRPr lang="en-CA" baseline="0" dirty="0" smtClean="0"/>
          </a:p>
          <a:p>
            <a:r>
              <a:rPr lang="en-CA" baseline="0" dirty="0" smtClean="0"/>
              <a:t>Finished Car:</a:t>
            </a:r>
          </a:p>
        </p:txBody>
      </p:sp>
      <p:sp>
        <p:nvSpPr>
          <p:cNvPr id="4" name="Slide Number Placeholder 3"/>
          <p:cNvSpPr>
            <a:spLocks noGrp="1"/>
          </p:cNvSpPr>
          <p:nvPr>
            <p:ph type="sldNum" sz="quarter" idx="10"/>
          </p:nvPr>
        </p:nvSpPr>
        <p:spPr/>
        <p:txBody>
          <a:bodyPr/>
          <a:lstStyle/>
          <a:p>
            <a:fld id="{74796965-6E3F-4367-8911-DCF08B0FF596}" type="slidenum">
              <a:rPr lang="en-CA" smtClean="0"/>
              <a:t>12</a:t>
            </a:fld>
            <a:endParaRPr lang="en-CA"/>
          </a:p>
        </p:txBody>
      </p:sp>
    </p:spTree>
    <p:extLst>
      <p:ext uri="{BB962C8B-B14F-4D97-AF65-F5344CB8AC3E}">
        <p14:creationId xmlns:p14="http://schemas.microsoft.com/office/powerpoint/2010/main" val="790398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Outcomes</a:t>
            </a:r>
            <a:r>
              <a:rPr lang="en-CA" dirty="0" smtClean="0"/>
              <a:t>:</a:t>
            </a:r>
          </a:p>
          <a:p>
            <a:endParaRPr lang="en-CA" baseline="0" dirty="0" smtClean="0"/>
          </a:p>
          <a:p>
            <a:r>
              <a:rPr lang="en-CA" baseline="0" dirty="0" smtClean="0"/>
              <a:t>Use of outputs by targeted population:</a:t>
            </a:r>
          </a:p>
          <a:p>
            <a:endParaRPr lang="en-CA" baseline="0" dirty="0" smtClean="0"/>
          </a:p>
          <a:p>
            <a:r>
              <a:rPr lang="en-CA" baseline="0" dirty="0" smtClean="0"/>
              <a:t>People are driving - </a:t>
            </a:r>
          </a:p>
        </p:txBody>
      </p:sp>
      <p:sp>
        <p:nvSpPr>
          <p:cNvPr id="4" name="Slide Number Placeholder 3"/>
          <p:cNvSpPr>
            <a:spLocks noGrp="1"/>
          </p:cNvSpPr>
          <p:nvPr>
            <p:ph type="sldNum" sz="quarter" idx="10"/>
          </p:nvPr>
        </p:nvSpPr>
        <p:spPr/>
        <p:txBody>
          <a:bodyPr/>
          <a:lstStyle/>
          <a:p>
            <a:fld id="{74796965-6E3F-4367-8911-DCF08B0FF596}" type="slidenum">
              <a:rPr lang="en-CA" smtClean="0"/>
              <a:t>13</a:t>
            </a:fld>
            <a:endParaRPr lang="en-CA"/>
          </a:p>
        </p:txBody>
      </p:sp>
    </p:spTree>
    <p:extLst>
      <p:ext uri="{BB962C8B-B14F-4D97-AF65-F5344CB8AC3E}">
        <p14:creationId xmlns:p14="http://schemas.microsoft.com/office/powerpoint/2010/main" val="790398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Final Outcomes</a:t>
            </a:r>
            <a:r>
              <a:rPr lang="en-CA" dirty="0" smtClean="0"/>
              <a:t>:</a:t>
            </a:r>
          </a:p>
          <a:p>
            <a:endParaRPr lang="en-CA" dirty="0" smtClean="0"/>
          </a:p>
          <a:p>
            <a:r>
              <a:rPr lang="en-CA" dirty="0" smtClean="0"/>
              <a:t>The</a:t>
            </a:r>
            <a:r>
              <a:rPr lang="en-CA" baseline="0" dirty="0" smtClean="0"/>
              <a:t> final objective of the program: Long-Term Goals</a:t>
            </a:r>
          </a:p>
          <a:p>
            <a:pPr marL="173336" indent="-173336">
              <a:buFont typeface="Arial" pitchFamily="34" charset="0"/>
              <a:buChar char="•"/>
            </a:pPr>
            <a:r>
              <a:rPr lang="en-CA" b="1" baseline="0" dirty="0" smtClean="0"/>
              <a:t>Urban Sprawl </a:t>
            </a:r>
            <a:r>
              <a:rPr lang="en-CA" baseline="0" dirty="0" smtClean="0"/>
              <a:t>– people can live further from the city and travel in, with positive / negative implications;</a:t>
            </a:r>
          </a:p>
          <a:p>
            <a:pPr marL="173336" indent="-173336">
              <a:buFont typeface="Arial" pitchFamily="34" charset="0"/>
              <a:buChar char="•"/>
            </a:pPr>
            <a:r>
              <a:rPr lang="en-CA" b="1" baseline="0" dirty="0" smtClean="0"/>
              <a:t>World is functionally ‘smaller’</a:t>
            </a:r>
            <a:r>
              <a:rPr lang="en-CA" baseline="0" dirty="0" smtClean="0"/>
              <a:t> – more connected which has huge implications (</a:t>
            </a:r>
            <a:r>
              <a:rPr lang="en-CA" b="1" baseline="0" dirty="0" smtClean="0"/>
              <a:t>positive and negative</a:t>
            </a:r>
            <a:r>
              <a:rPr lang="en-CA" baseline="0" dirty="0" smtClean="0"/>
              <a:t>) on quality of life from </a:t>
            </a:r>
            <a:r>
              <a:rPr lang="en-CA" b="1" baseline="0" dirty="0" smtClean="0"/>
              <a:t>healthcare</a:t>
            </a:r>
            <a:r>
              <a:rPr lang="en-CA" baseline="0" dirty="0" smtClean="0"/>
              <a:t> to </a:t>
            </a:r>
            <a:r>
              <a:rPr lang="en-CA" b="1" baseline="0" dirty="0" smtClean="0"/>
              <a:t>industry;</a:t>
            </a:r>
          </a:p>
          <a:p>
            <a:pPr marL="173336" indent="-173336">
              <a:buFont typeface="Arial" pitchFamily="34" charset="0"/>
              <a:buChar char="•"/>
            </a:pPr>
            <a:endParaRPr lang="en-CA" baseline="0" dirty="0" smtClean="0"/>
          </a:p>
        </p:txBody>
      </p:sp>
      <p:sp>
        <p:nvSpPr>
          <p:cNvPr id="4" name="Slide Number Placeholder 3"/>
          <p:cNvSpPr>
            <a:spLocks noGrp="1"/>
          </p:cNvSpPr>
          <p:nvPr>
            <p:ph type="sldNum" sz="quarter" idx="10"/>
          </p:nvPr>
        </p:nvSpPr>
        <p:spPr/>
        <p:txBody>
          <a:bodyPr/>
          <a:lstStyle/>
          <a:p>
            <a:fld id="{74796965-6E3F-4367-8911-DCF08B0FF596}" type="slidenum">
              <a:rPr lang="en-CA" smtClean="0"/>
              <a:t>14</a:t>
            </a:fld>
            <a:endParaRPr lang="en-CA"/>
          </a:p>
        </p:txBody>
      </p:sp>
    </p:spTree>
    <p:extLst>
      <p:ext uri="{BB962C8B-B14F-4D97-AF65-F5344CB8AC3E}">
        <p14:creationId xmlns:p14="http://schemas.microsoft.com/office/powerpoint/2010/main" val="79039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Impact Evaluation:</a:t>
            </a:r>
            <a:r>
              <a:rPr lang="en-CA" b="1" baseline="0" dirty="0" smtClean="0"/>
              <a:t> the “how” is a function of experimental design</a:t>
            </a:r>
            <a:endParaRPr lang="en-CA" b="1" dirty="0" smtClean="0"/>
          </a:p>
          <a:p>
            <a:endParaRPr lang="en-CA" dirty="0" smtClean="0"/>
          </a:p>
          <a:p>
            <a:r>
              <a:rPr lang="en-CA" dirty="0" smtClean="0"/>
              <a:t>Sample</a:t>
            </a:r>
            <a:r>
              <a:rPr lang="en-CA" baseline="0" dirty="0" smtClean="0"/>
              <a:t> definitions &amp; Counterfactual Research Design: pp. 54</a:t>
            </a:r>
          </a:p>
          <a:p>
            <a:endParaRPr lang="en-CA" baseline="0" dirty="0" smtClean="0"/>
          </a:p>
          <a:p>
            <a:pPr marL="173336" indent="-173336">
              <a:buFontTx/>
              <a:buChar char="-"/>
            </a:pPr>
            <a:r>
              <a:rPr lang="en-CA" baseline="0" dirty="0" smtClean="0"/>
              <a:t>Compare groups of statistically equivalent populations (by demographic variables like age, gender, region, income, education etc.);</a:t>
            </a:r>
          </a:p>
          <a:p>
            <a:pPr marL="173336" indent="-173336">
              <a:buFontTx/>
              <a:buChar char="-"/>
            </a:pPr>
            <a:r>
              <a:rPr lang="en-CA" b="1" baseline="0" dirty="0" smtClean="0"/>
              <a:t>External Validity</a:t>
            </a:r>
            <a:r>
              <a:rPr lang="en-CA" baseline="0" dirty="0" smtClean="0"/>
              <a:t>: “the impact estimated in the evaluation sample can be generalized to the population of all eligible units” (</a:t>
            </a:r>
            <a:r>
              <a:rPr lang="en-CA" i="1" baseline="0" dirty="0" smtClean="0"/>
              <a:t>RAOSOFT.com Sample Size Calculator</a:t>
            </a:r>
            <a:r>
              <a:rPr lang="en-CA" baseline="0" dirty="0" smtClean="0"/>
              <a:t>)</a:t>
            </a:r>
          </a:p>
          <a:p>
            <a:pPr marL="173336" indent="-173336">
              <a:buFontTx/>
              <a:buChar char="-"/>
            </a:pPr>
            <a:r>
              <a:rPr lang="en-CA" b="1" baseline="0" dirty="0" smtClean="0"/>
              <a:t>Internal Validity</a:t>
            </a:r>
            <a:r>
              <a:rPr lang="en-CA" baseline="0" dirty="0" smtClean="0"/>
              <a:t>: “the estimated impact of the program is the net of all other potential confounding factors, or that the comparison represents the true counterfactual, so that we are estimating the true impact of the program</a:t>
            </a:r>
          </a:p>
          <a:p>
            <a:pPr marL="173336" indent="-173336">
              <a:buFontTx/>
              <a:buChar char="-"/>
            </a:pPr>
            <a:endParaRPr lang="en-CA" dirty="0"/>
          </a:p>
        </p:txBody>
      </p:sp>
      <p:sp>
        <p:nvSpPr>
          <p:cNvPr id="4" name="Slide Number Placeholder 3"/>
          <p:cNvSpPr>
            <a:spLocks noGrp="1"/>
          </p:cNvSpPr>
          <p:nvPr>
            <p:ph type="sldNum" sz="quarter" idx="10"/>
          </p:nvPr>
        </p:nvSpPr>
        <p:spPr/>
        <p:txBody>
          <a:bodyPr/>
          <a:lstStyle/>
          <a:p>
            <a:fld id="{74796965-6E3F-4367-8911-DCF08B0FF596}" type="slidenum">
              <a:rPr lang="en-CA" smtClean="0"/>
              <a:t>15</a:t>
            </a:fld>
            <a:endParaRPr lang="en-CA"/>
          </a:p>
        </p:txBody>
      </p:sp>
    </p:spTree>
    <p:extLst>
      <p:ext uri="{BB962C8B-B14F-4D97-AF65-F5344CB8AC3E}">
        <p14:creationId xmlns:p14="http://schemas.microsoft.com/office/powerpoint/2010/main" val="3713270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Sample</a:t>
            </a:r>
            <a:r>
              <a:rPr lang="en-CA" baseline="0" dirty="0" smtClean="0"/>
              <a:t> definitions &amp; Counterfactual Research Design: pp. 54</a:t>
            </a:r>
          </a:p>
          <a:p>
            <a:endParaRPr lang="en-CA" baseline="0" dirty="0" smtClean="0"/>
          </a:p>
          <a:p>
            <a:pPr marL="173336" indent="-173336">
              <a:buFontTx/>
              <a:buChar char="-"/>
            </a:pPr>
            <a:r>
              <a:rPr lang="en-CA" b="1" baseline="0" dirty="0" smtClean="0"/>
              <a:t>Treatment Group / Arm</a:t>
            </a:r>
            <a:r>
              <a:rPr lang="en-CA" baseline="0" dirty="0" smtClean="0"/>
              <a:t>: Intervention is Present</a:t>
            </a:r>
          </a:p>
          <a:p>
            <a:pPr marL="173336" indent="-173336">
              <a:buFontTx/>
              <a:buChar char="-"/>
            </a:pPr>
            <a:r>
              <a:rPr lang="en-CA" b="1" baseline="0" dirty="0" smtClean="0"/>
              <a:t>Comparison Group / Arm</a:t>
            </a:r>
            <a:r>
              <a:rPr lang="en-CA" baseline="0" dirty="0" smtClean="0"/>
              <a:t>: Intervention is Not present</a:t>
            </a:r>
          </a:p>
          <a:p>
            <a:pPr marL="173336" indent="-173336">
              <a:buFontTx/>
              <a:buChar char="-"/>
            </a:pPr>
            <a:endParaRPr lang="en-CA" dirty="0"/>
          </a:p>
        </p:txBody>
      </p:sp>
      <p:sp>
        <p:nvSpPr>
          <p:cNvPr id="4" name="Slide Number Placeholder 3"/>
          <p:cNvSpPr>
            <a:spLocks noGrp="1"/>
          </p:cNvSpPr>
          <p:nvPr>
            <p:ph type="sldNum" sz="quarter" idx="10"/>
          </p:nvPr>
        </p:nvSpPr>
        <p:spPr/>
        <p:txBody>
          <a:bodyPr/>
          <a:lstStyle/>
          <a:p>
            <a:fld id="{74796965-6E3F-4367-8911-DCF08B0FF596}" type="slidenum">
              <a:rPr lang="en-CA" smtClean="0"/>
              <a:t>16</a:t>
            </a:fld>
            <a:endParaRPr lang="en-CA"/>
          </a:p>
        </p:txBody>
      </p:sp>
    </p:spTree>
    <p:extLst>
      <p:ext uri="{BB962C8B-B14F-4D97-AF65-F5344CB8AC3E}">
        <p14:creationId xmlns:p14="http://schemas.microsoft.com/office/powerpoint/2010/main" val="371327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Sample</a:t>
            </a:r>
            <a:r>
              <a:rPr lang="en-CA" baseline="0" dirty="0" smtClean="0"/>
              <a:t> definitions &amp; Counterfactual Research Design: pp. 54</a:t>
            </a:r>
          </a:p>
          <a:p>
            <a:endParaRPr lang="en-CA" baseline="0" dirty="0" smtClean="0"/>
          </a:p>
          <a:p>
            <a:pPr marL="173336" indent="-173336">
              <a:buFontTx/>
              <a:buChar char="-"/>
            </a:pPr>
            <a:r>
              <a:rPr lang="en-CA" baseline="0" dirty="0" smtClean="0"/>
              <a:t>Compare groups of statistically equivalent populations (by demographic variables like age, gender, region, income, education etc.);</a:t>
            </a:r>
          </a:p>
          <a:p>
            <a:pPr marL="173336" indent="-173336">
              <a:buFontTx/>
              <a:buChar char="-"/>
            </a:pPr>
            <a:r>
              <a:rPr lang="en-CA" b="1" baseline="0" dirty="0" smtClean="0"/>
              <a:t>External Validity</a:t>
            </a:r>
            <a:r>
              <a:rPr lang="en-CA" baseline="0" dirty="0" smtClean="0"/>
              <a:t>: “the impact estimated in the evaluation sample can be generalized to the population of all eligible units” (</a:t>
            </a:r>
            <a:r>
              <a:rPr lang="en-CA" i="1" baseline="0" dirty="0" smtClean="0"/>
              <a:t>RAOSOFT.com Sample Size Calculator</a:t>
            </a:r>
            <a:r>
              <a:rPr lang="en-CA" baseline="0" dirty="0" smtClean="0"/>
              <a:t>)</a:t>
            </a:r>
          </a:p>
          <a:p>
            <a:pPr marL="173336" indent="-173336">
              <a:buFontTx/>
              <a:buChar char="-"/>
            </a:pPr>
            <a:r>
              <a:rPr lang="en-CA" b="1" baseline="0" dirty="0" smtClean="0"/>
              <a:t>Internal Validity</a:t>
            </a:r>
            <a:r>
              <a:rPr lang="en-CA" baseline="0" dirty="0" smtClean="0"/>
              <a:t>: “the estimated impact of the program is the net of all other potential confounding factors, or that the comparison represents the true counterfactual, so that we are estimating the true impact of the program</a:t>
            </a:r>
          </a:p>
          <a:p>
            <a:pPr marL="173336" indent="-173336">
              <a:buFontTx/>
              <a:buChar char="-"/>
            </a:pPr>
            <a:endParaRPr lang="en-CA" dirty="0"/>
          </a:p>
        </p:txBody>
      </p:sp>
      <p:sp>
        <p:nvSpPr>
          <p:cNvPr id="4" name="Slide Number Placeholder 3"/>
          <p:cNvSpPr>
            <a:spLocks noGrp="1"/>
          </p:cNvSpPr>
          <p:nvPr>
            <p:ph type="sldNum" sz="quarter" idx="10"/>
          </p:nvPr>
        </p:nvSpPr>
        <p:spPr/>
        <p:txBody>
          <a:bodyPr/>
          <a:lstStyle/>
          <a:p>
            <a:fld id="{74796965-6E3F-4367-8911-DCF08B0FF596}" type="slidenum">
              <a:rPr lang="en-CA" smtClean="0"/>
              <a:t>17</a:t>
            </a:fld>
            <a:endParaRPr lang="en-CA"/>
          </a:p>
        </p:txBody>
      </p:sp>
    </p:spTree>
    <p:extLst>
      <p:ext uri="{BB962C8B-B14F-4D97-AF65-F5344CB8AC3E}">
        <p14:creationId xmlns:p14="http://schemas.microsoft.com/office/powerpoint/2010/main" val="3713270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CA" i="1" dirty="0" smtClean="0"/>
              <a:t>Represents the following question: “What is the impact or causal effect of a program P on an outcome of interest Y?</a:t>
            </a:r>
            <a:r>
              <a:rPr lang="en-CA" dirty="0" smtClean="0"/>
              <a:t>". </a:t>
            </a:r>
          </a:p>
          <a:p>
            <a:pPr eaLnBrk="1" hangingPunct="1">
              <a:spcBef>
                <a:spcPct val="0"/>
              </a:spcBef>
              <a:buFontTx/>
              <a:buChar char="•"/>
            </a:pPr>
            <a:r>
              <a:rPr lang="en-CA" dirty="0" smtClean="0"/>
              <a:t>Calculates the difference between the state of the variable Y in the presence of the intervention or program and the state of Y in the absence of the intervention or program.</a:t>
            </a:r>
            <a:endParaRPr lang="en-CA" dirty="0" smtClean="0">
              <a:latin typeface="Arial" charset="0"/>
            </a:endParaRPr>
          </a:p>
        </p:txBody>
      </p:sp>
      <p:sp>
        <p:nvSpPr>
          <p:cNvPr id="4" name="Slide Number Placeholder 3"/>
          <p:cNvSpPr>
            <a:spLocks noGrp="1"/>
          </p:cNvSpPr>
          <p:nvPr>
            <p:ph type="sldNum" sz="quarter" idx="10"/>
          </p:nvPr>
        </p:nvSpPr>
        <p:spPr/>
        <p:txBody>
          <a:bodyPr/>
          <a:lstStyle/>
          <a:p>
            <a:fld id="{74796965-6E3F-4367-8911-DCF08B0FF596}" type="slidenum">
              <a:rPr lang="en-CA" smtClean="0"/>
              <a:t>18</a:t>
            </a:fld>
            <a:endParaRPr lang="en-CA"/>
          </a:p>
        </p:txBody>
      </p:sp>
    </p:spTree>
    <p:extLst>
      <p:ext uri="{BB962C8B-B14F-4D97-AF65-F5344CB8AC3E}">
        <p14:creationId xmlns:p14="http://schemas.microsoft.com/office/powerpoint/2010/main" val="283281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Tx/>
              <a:buChar char="•"/>
            </a:pPr>
            <a:r>
              <a:rPr lang="en-CA" b="1" i="1" dirty="0" smtClean="0"/>
              <a:t>Stakeholders</a:t>
            </a:r>
            <a:r>
              <a:rPr lang="en-CA" i="1" dirty="0" smtClean="0"/>
              <a:t>:</a:t>
            </a:r>
          </a:p>
          <a:p>
            <a:pPr eaLnBrk="1" hangingPunct="1">
              <a:spcBef>
                <a:spcPct val="0"/>
              </a:spcBef>
              <a:buFontTx/>
              <a:buChar char="•"/>
            </a:pPr>
            <a:r>
              <a:rPr lang="en-CA" i="1" dirty="0" smtClean="0"/>
              <a:t>Bands, concert-goers, venues, potential corporate sponsors, labels, media partners, for-profit companies with environmental focus (zip car etc.), equipment suppliers, communities around venues</a:t>
            </a:r>
          </a:p>
          <a:p>
            <a:pPr eaLnBrk="1" hangingPunct="1">
              <a:spcBef>
                <a:spcPct val="0"/>
              </a:spcBef>
              <a:buFontTx/>
              <a:buChar char="•"/>
            </a:pPr>
            <a:endParaRPr lang="en-CA" i="1" dirty="0" smtClean="0"/>
          </a:p>
          <a:p>
            <a:pPr eaLnBrk="1" hangingPunct="1">
              <a:spcBef>
                <a:spcPct val="0"/>
              </a:spcBef>
              <a:buFontTx/>
              <a:buChar char="•"/>
            </a:pPr>
            <a:r>
              <a:rPr lang="en-CA" b="1" i="1" dirty="0" smtClean="0"/>
              <a:t>Sample</a:t>
            </a:r>
            <a:r>
              <a:rPr lang="en-CA" i="1" dirty="0" smtClean="0"/>
              <a:t>:</a:t>
            </a:r>
          </a:p>
          <a:p>
            <a:pPr eaLnBrk="1" hangingPunct="1">
              <a:spcBef>
                <a:spcPct val="0"/>
              </a:spcBef>
              <a:buFontTx/>
              <a:buChar char="•"/>
            </a:pPr>
            <a:r>
              <a:rPr lang="en-CA" i="1" dirty="0" smtClean="0"/>
              <a:t>Regular Concert-Goers  vs. Non-Regular Concert-Goers;</a:t>
            </a:r>
          </a:p>
          <a:p>
            <a:pPr eaLnBrk="1" hangingPunct="1">
              <a:spcBef>
                <a:spcPct val="0"/>
              </a:spcBef>
              <a:buFontTx/>
              <a:buChar char="•"/>
            </a:pPr>
            <a:endParaRPr lang="en-CA" i="1" dirty="0" smtClean="0"/>
          </a:p>
          <a:p>
            <a:pPr eaLnBrk="1" hangingPunct="1">
              <a:spcBef>
                <a:spcPct val="0"/>
              </a:spcBef>
              <a:buFontTx/>
              <a:buChar char="•"/>
            </a:pPr>
            <a:r>
              <a:rPr lang="en-CA" b="1" i="1" dirty="0" smtClean="0"/>
              <a:t>Claim</a:t>
            </a:r>
            <a:r>
              <a:rPr lang="en-CA" i="1" dirty="0" smtClean="0"/>
              <a:t>:</a:t>
            </a:r>
          </a:p>
          <a:p>
            <a:pPr eaLnBrk="1" hangingPunct="1">
              <a:spcBef>
                <a:spcPct val="0"/>
              </a:spcBef>
              <a:buFontTx/>
              <a:buChar char="•"/>
            </a:pPr>
            <a:r>
              <a:rPr lang="en-CA" i="1" dirty="0" smtClean="0"/>
              <a:t>“Using Green Shades as your event / talent management partner delivers </a:t>
            </a:r>
            <a:r>
              <a:rPr lang="en-CA" b="1" i="1" dirty="0" smtClean="0"/>
              <a:t>strong turn-out </a:t>
            </a:r>
            <a:r>
              <a:rPr lang="en-CA" i="1" dirty="0" smtClean="0"/>
              <a:t>of </a:t>
            </a:r>
            <a:r>
              <a:rPr lang="en-CA" b="1" i="1" dirty="0" smtClean="0"/>
              <a:t>music-buying</a:t>
            </a:r>
            <a:r>
              <a:rPr lang="en-CA" i="1" dirty="0" smtClean="0"/>
              <a:t> fans who </a:t>
            </a:r>
            <a:r>
              <a:rPr lang="en-CA" b="1" i="1" dirty="0" smtClean="0"/>
              <a:t>promote shows </a:t>
            </a:r>
            <a:r>
              <a:rPr lang="en-CA" i="1" dirty="0" smtClean="0"/>
              <a:t>at a </a:t>
            </a:r>
            <a:r>
              <a:rPr lang="en-CA" b="1" i="1" dirty="0" smtClean="0"/>
              <a:t>lower cost </a:t>
            </a:r>
            <a:r>
              <a:rPr lang="en-CA" i="1" dirty="0" smtClean="0"/>
              <a:t>than </a:t>
            </a:r>
            <a:r>
              <a:rPr lang="en-CA" b="1" i="1" dirty="0" smtClean="0"/>
              <a:t>traditional marketing </a:t>
            </a:r>
            <a:r>
              <a:rPr lang="en-CA" i="1" dirty="0" smtClean="0"/>
              <a:t>based on  ‘</a:t>
            </a:r>
            <a:r>
              <a:rPr lang="en-CA" b="1" i="1" dirty="0" smtClean="0"/>
              <a:t>carbon neutral</a:t>
            </a:r>
            <a:r>
              <a:rPr lang="en-CA" i="1" dirty="0" smtClean="0"/>
              <a:t>’ initiative”</a:t>
            </a:r>
          </a:p>
          <a:p>
            <a:pPr eaLnBrk="1" hangingPunct="1">
              <a:spcBef>
                <a:spcPct val="0"/>
              </a:spcBef>
              <a:buFontTx/>
              <a:buChar char="•"/>
            </a:pPr>
            <a:endParaRPr lang="en-CA" i="1" dirty="0" smtClean="0"/>
          </a:p>
          <a:p>
            <a:pPr eaLnBrk="1" hangingPunct="1">
              <a:spcBef>
                <a:spcPct val="0"/>
              </a:spcBef>
              <a:buFontTx/>
              <a:buChar char="•"/>
            </a:pPr>
            <a:r>
              <a:rPr lang="en-CA" b="1" i="1" dirty="0" smtClean="0"/>
              <a:t>Data Acquisition:</a:t>
            </a:r>
            <a:endParaRPr lang="en-CA" i="1" dirty="0" smtClean="0"/>
          </a:p>
          <a:p>
            <a:pPr eaLnBrk="1" hangingPunct="1">
              <a:spcBef>
                <a:spcPct val="0"/>
              </a:spcBef>
              <a:buFontTx/>
              <a:buChar char="•"/>
            </a:pPr>
            <a:r>
              <a:rPr lang="en-CA" i="1" dirty="0" smtClean="0"/>
              <a:t>Give everyone voting cards and ask for their opinions on key issues at the show; Repeat at successive shows (</a:t>
            </a:r>
            <a:r>
              <a:rPr lang="en-CA" b="1" i="1" dirty="0" smtClean="0"/>
              <a:t>Data Acquisition</a:t>
            </a:r>
            <a:r>
              <a:rPr lang="en-CA" i="1" dirty="0" smtClean="0"/>
              <a:t>)</a:t>
            </a:r>
          </a:p>
          <a:p>
            <a:pPr eaLnBrk="1" hangingPunct="1">
              <a:spcBef>
                <a:spcPct val="0"/>
              </a:spcBef>
              <a:buFontTx/>
              <a:buChar char="•"/>
            </a:pPr>
            <a:r>
              <a:rPr lang="en-CA" i="1" dirty="0" smtClean="0"/>
              <a:t>Establish a baseline by conducting interviews on college campuses; (</a:t>
            </a:r>
            <a:r>
              <a:rPr lang="en-CA" b="1" i="1" dirty="0" smtClean="0"/>
              <a:t>Data Acquisition</a:t>
            </a:r>
            <a:r>
              <a:rPr lang="en-CA" i="1" dirty="0" smtClean="0"/>
              <a:t>)</a:t>
            </a:r>
          </a:p>
          <a:p>
            <a:pPr eaLnBrk="1" hangingPunct="1">
              <a:spcBef>
                <a:spcPct val="0"/>
              </a:spcBef>
              <a:buFontTx/>
              <a:buChar char="•"/>
            </a:pPr>
            <a:r>
              <a:rPr lang="en-CA" i="1" dirty="0" smtClean="0"/>
              <a:t>Establish a baseline by conducting interviews at venues around the city; (</a:t>
            </a:r>
            <a:r>
              <a:rPr lang="en-CA" b="1" i="1" dirty="0" smtClean="0"/>
              <a:t>Data Acquisition</a:t>
            </a:r>
            <a:r>
              <a:rPr lang="en-CA" i="1" dirty="0" smtClean="0"/>
              <a:t>)</a:t>
            </a:r>
          </a:p>
          <a:p>
            <a:pPr eaLnBrk="1" hangingPunct="1">
              <a:spcBef>
                <a:spcPct val="0"/>
              </a:spcBef>
              <a:buFontTx/>
              <a:buChar char="•"/>
            </a:pPr>
            <a:r>
              <a:rPr lang="en-CA" i="1" dirty="0" smtClean="0"/>
              <a:t>Establish a relationship with an online ticket agent to share purchaser data; (</a:t>
            </a:r>
            <a:r>
              <a:rPr lang="en-CA" b="1" i="1" dirty="0" smtClean="0"/>
              <a:t>Data Acquisition</a:t>
            </a:r>
            <a:r>
              <a:rPr lang="en-CA" i="1" dirty="0" smtClean="0"/>
              <a:t>)</a:t>
            </a:r>
          </a:p>
          <a:p>
            <a:pPr eaLnBrk="1" hangingPunct="1">
              <a:spcBef>
                <a:spcPct val="0"/>
              </a:spcBef>
              <a:buFontTx/>
              <a:buChar char="•"/>
            </a:pPr>
            <a:r>
              <a:rPr lang="en-CA" i="1" dirty="0" smtClean="0"/>
              <a:t>Create an online community to build social capital via competition board  around ‘# of concerts attended’ (</a:t>
            </a:r>
            <a:r>
              <a:rPr lang="en-CA" b="1" i="1" dirty="0" smtClean="0"/>
              <a:t>Data Acquisition</a:t>
            </a:r>
            <a:r>
              <a:rPr lang="en-CA" i="1" dirty="0" smtClean="0"/>
              <a:t>)</a:t>
            </a:r>
          </a:p>
          <a:p>
            <a:pPr eaLnBrk="1" hangingPunct="1">
              <a:spcBef>
                <a:spcPct val="0"/>
              </a:spcBef>
              <a:buFontTx/>
              <a:buChar char="•"/>
            </a:pPr>
            <a:r>
              <a:rPr lang="en-CA" i="1" dirty="0" smtClean="0"/>
              <a:t>Create a sign-up online for each show; (</a:t>
            </a:r>
            <a:r>
              <a:rPr lang="en-CA" b="1" i="1" dirty="0" smtClean="0"/>
              <a:t>Data Acquisition</a:t>
            </a:r>
            <a:r>
              <a:rPr lang="en-CA" i="1" dirty="0" smtClean="0"/>
              <a:t>)</a:t>
            </a:r>
          </a:p>
          <a:p>
            <a:pPr eaLnBrk="1" hangingPunct="1">
              <a:spcBef>
                <a:spcPct val="0"/>
              </a:spcBef>
              <a:buFontTx/>
              <a:buChar char="•"/>
            </a:pPr>
            <a:r>
              <a:rPr lang="en-CA" i="1" dirty="0" smtClean="0"/>
              <a:t> Create a text-based sign-up for details about the show to track participants; (</a:t>
            </a:r>
            <a:r>
              <a:rPr lang="en-CA" b="1" i="1" dirty="0" smtClean="0"/>
              <a:t>Data Acquisition</a:t>
            </a:r>
            <a:r>
              <a:rPr lang="en-CA" i="1" dirty="0" smtClean="0"/>
              <a:t>)</a:t>
            </a:r>
          </a:p>
          <a:p>
            <a:pPr eaLnBrk="1" hangingPunct="1">
              <a:spcBef>
                <a:spcPct val="0"/>
              </a:spcBef>
            </a:pPr>
            <a:endParaRPr lang="en-CA" b="1" i="1" dirty="0" smtClean="0"/>
          </a:p>
          <a:p>
            <a:pPr eaLnBrk="1" hangingPunct="1">
              <a:spcBef>
                <a:spcPct val="0"/>
              </a:spcBef>
              <a:buFontTx/>
              <a:buChar char="•"/>
            </a:pPr>
            <a:r>
              <a:rPr lang="en-CA" b="1" i="1" dirty="0" smtClean="0"/>
              <a:t>Environmental Metrics</a:t>
            </a:r>
            <a:r>
              <a:rPr lang="en-CA" i="1" dirty="0" smtClean="0"/>
              <a:t>:</a:t>
            </a:r>
          </a:p>
          <a:p>
            <a:pPr eaLnBrk="1" hangingPunct="1">
              <a:spcBef>
                <a:spcPct val="0"/>
              </a:spcBef>
              <a:buFontTx/>
              <a:buChar char="•"/>
            </a:pPr>
            <a:r>
              <a:rPr lang="en-CA" i="1" dirty="0" smtClean="0"/>
              <a:t>Reduction in water, energy, food </a:t>
            </a:r>
            <a:r>
              <a:rPr lang="en-CA" i="1" dirty="0" err="1" smtClean="0"/>
              <a:t>etc</a:t>
            </a:r>
            <a:r>
              <a:rPr lang="en-CA" i="1" dirty="0" smtClean="0"/>
              <a:t>: How does your method prove ‘carbon neutrality’? What do non-carbon neutral events create?</a:t>
            </a:r>
          </a:p>
          <a:p>
            <a:pPr eaLnBrk="1" hangingPunct="1">
              <a:spcBef>
                <a:spcPct val="0"/>
              </a:spcBef>
              <a:buFontTx/>
              <a:buChar char="•"/>
            </a:pPr>
            <a:r>
              <a:rPr lang="en-CA" i="1" dirty="0" smtClean="0"/>
              <a:t>What about noise pollution? (The Dakota / </a:t>
            </a:r>
            <a:r>
              <a:rPr lang="en-CA" i="1" dirty="0" err="1" smtClean="0"/>
              <a:t>Ossington</a:t>
            </a:r>
            <a:r>
              <a:rPr lang="en-CA" i="1" dirty="0" smtClean="0"/>
              <a:t> Strip in Toronto)</a:t>
            </a:r>
          </a:p>
          <a:p>
            <a:pPr eaLnBrk="1" hangingPunct="1">
              <a:spcBef>
                <a:spcPct val="0"/>
              </a:spcBef>
              <a:buFontTx/>
              <a:buChar char="•"/>
            </a:pPr>
            <a:r>
              <a:rPr lang="en-CA" i="1" dirty="0" smtClean="0"/>
              <a:t>Tell everyone in the restaurant to eat vegetarian for the night and calculate reduction in carbon?</a:t>
            </a:r>
          </a:p>
          <a:p>
            <a:pPr eaLnBrk="1" hangingPunct="1">
              <a:spcBef>
                <a:spcPct val="0"/>
              </a:spcBef>
              <a:buFontTx/>
              <a:buChar char="•"/>
            </a:pPr>
            <a:endParaRPr lang="en-CA" i="1" dirty="0" smtClean="0"/>
          </a:p>
          <a:p>
            <a:pPr eaLnBrk="1" hangingPunct="1">
              <a:spcBef>
                <a:spcPct val="0"/>
              </a:spcBef>
              <a:buFontTx/>
              <a:buChar char="•"/>
            </a:pPr>
            <a:r>
              <a:rPr lang="en-CA" b="1" i="1" dirty="0" smtClean="0"/>
              <a:t>Participation Metrics</a:t>
            </a:r>
            <a:r>
              <a:rPr lang="en-CA" i="1" dirty="0" smtClean="0"/>
              <a:t>:</a:t>
            </a:r>
          </a:p>
          <a:p>
            <a:pPr eaLnBrk="1" hangingPunct="1">
              <a:spcBef>
                <a:spcPct val="0"/>
              </a:spcBef>
              <a:buFontTx/>
              <a:buChar char="•"/>
            </a:pPr>
            <a:r>
              <a:rPr lang="en-CA" i="1" dirty="0" smtClean="0"/>
              <a:t>We can track the purchases uniquely associated with each email address for those purchasing tickets; (</a:t>
            </a:r>
            <a:r>
              <a:rPr lang="en-CA" b="1" i="1" dirty="0" smtClean="0"/>
              <a:t>Participation Metrics</a:t>
            </a:r>
            <a:r>
              <a:rPr lang="en-CA" i="1" dirty="0" smtClean="0"/>
              <a:t>)</a:t>
            </a:r>
          </a:p>
          <a:p>
            <a:pPr eaLnBrk="1" hangingPunct="1">
              <a:spcBef>
                <a:spcPct val="0"/>
              </a:spcBef>
              <a:buFontTx/>
              <a:buChar char="•"/>
            </a:pPr>
            <a:r>
              <a:rPr lang="en-CA" i="1" dirty="0" smtClean="0"/>
              <a:t>We can track changes vs. the average number of concerts attended by people not involved in the green shades program (</a:t>
            </a:r>
            <a:r>
              <a:rPr lang="en-CA" b="1" i="1" dirty="0" smtClean="0"/>
              <a:t>Participation Metrics</a:t>
            </a:r>
            <a:r>
              <a:rPr lang="en-CA" i="1" dirty="0" smtClean="0"/>
              <a:t>)</a:t>
            </a:r>
          </a:p>
          <a:p>
            <a:pPr eaLnBrk="1" hangingPunct="1">
              <a:spcBef>
                <a:spcPct val="0"/>
              </a:spcBef>
              <a:buFontTx/>
              <a:buChar char="•"/>
            </a:pPr>
            <a:endParaRPr lang="en-CA" i="1" dirty="0" smtClean="0"/>
          </a:p>
          <a:p>
            <a:pPr eaLnBrk="1" hangingPunct="1">
              <a:spcBef>
                <a:spcPct val="0"/>
              </a:spcBef>
              <a:buFontTx/>
              <a:buChar char="•"/>
            </a:pPr>
            <a:r>
              <a:rPr lang="en-CA" b="1" i="1" dirty="0" smtClean="0"/>
              <a:t>Financial Metrics</a:t>
            </a:r>
            <a:r>
              <a:rPr lang="en-CA" i="1" dirty="0" smtClean="0"/>
              <a:t>:</a:t>
            </a:r>
          </a:p>
          <a:p>
            <a:pPr eaLnBrk="1" hangingPunct="1">
              <a:spcBef>
                <a:spcPct val="0"/>
              </a:spcBef>
              <a:buFontTx/>
              <a:buChar char="•"/>
            </a:pPr>
            <a:r>
              <a:rPr lang="en-CA" i="1" dirty="0" smtClean="0"/>
              <a:t>Describe the number of independent recordings financed through funds raised through the program; (</a:t>
            </a:r>
            <a:r>
              <a:rPr lang="en-CA" b="1" i="1" dirty="0" smtClean="0"/>
              <a:t>Financial Metrics</a:t>
            </a:r>
            <a:r>
              <a:rPr lang="en-CA" i="1" dirty="0" smtClean="0"/>
              <a:t>)</a:t>
            </a:r>
          </a:p>
          <a:p>
            <a:pPr eaLnBrk="1" hangingPunct="1">
              <a:spcBef>
                <a:spcPct val="0"/>
              </a:spcBef>
              <a:buFontTx/>
              <a:buChar char="•"/>
            </a:pPr>
            <a:r>
              <a:rPr lang="en-CA" i="1" dirty="0" smtClean="0"/>
              <a:t>Funds raised on average per event vs. standard shows with different revenue model; (</a:t>
            </a:r>
            <a:r>
              <a:rPr lang="en-CA" b="1" i="1" dirty="0" smtClean="0"/>
              <a:t>Financial Metrics</a:t>
            </a:r>
            <a:r>
              <a:rPr lang="en-CA" i="1" dirty="0" smtClean="0"/>
              <a:t>)</a:t>
            </a:r>
          </a:p>
          <a:p>
            <a:pPr eaLnBrk="1" hangingPunct="1">
              <a:spcBef>
                <a:spcPct val="0"/>
              </a:spcBef>
              <a:buFontTx/>
              <a:buChar char="•"/>
            </a:pPr>
            <a:endParaRPr lang="en-CA" i="1" dirty="0" smtClean="0"/>
          </a:p>
          <a:p>
            <a:pPr eaLnBrk="1" hangingPunct="1">
              <a:spcBef>
                <a:spcPct val="0"/>
              </a:spcBef>
              <a:buFontTx/>
              <a:buChar char="•"/>
            </a:pPr>
            <a:r>
              <a:rPr lang="en-CA" b="1" i="1" dirty="0" smtClean="0"/>
              <a:t>Exposure Metrics</a:t>
            </a:r>
            <a:r>
              <a:rPr lang="en-CA" i="1" dirty="0" smtClean="0"/>
              <a:t>:</a:t>
            </a:r>
          </a:p>
          <a:p>
            <a:pPr eaLnBrk="1" hangingPunct="1">
              <a:spcBef>
                <a:spcPct val="0"/>
              </a:spcBef>
              <a:buFontTx/>
              <a:buChar char="•"/>
            </a:pPr>
            <a:r>
              <a:rPr lang="en-CA" i="1" dirty="0" smtClean="0"/>
              <a:t>Number of attendees + Demographics – very lucrative for marketers or for possibilities around merchandising / promotional partnerships; (</a:t>
            </a:r>
            <a:r>
              <a:rPr lang="en-CA" b="1" i="1" dirty="0" smtClean="0"/>
              <a:t>Exposure Metrics</a:t>
            </a:r>
            <a:r>
              <a:rPr lang="en-CA" i="1" dirty="0" smtClean="0"/>
              <a:t>)</a:t>
            </a:r>
          </a:p>
          <a:p>
            <a:pPr eaLnBrk="1" hangingPunct="1">
              <a:spcBef>
                <a:spcPct val="0"/>
              </a:spcBef>
              <a:buFontTx/>
              <a:buChar char="•"/>
            </a:pPr>
            <a:r>
              <a:rPr lang="en-CA" i="1" dirty="0" smtClean="0"/>
              <a:t>Number of ‘new fans’ on FB/band mailing lists generated through events (</a:t>
            </a:r>
            <a:r>
              <a:rPr lang="en-CA" b="1" i="1" dirty="0" smtClean="0"/>
              <a:t>Exposure Metrics</a:t>
            </a:r>
            <a:r>
              <a:rPr lang="en-CA" i="1" dirty="0" smtClean="0"/>
              <a:t>)</a:t>
            </a:r>
            <a:endParaRPr lang="en-CA" dirty="0" smtClean="0">
              <a:latin typeface="Arial" charset="0"/>
            </a:endParaRPr>
          </a:p>
          <a:p>
            <a:pPr eaLnBrk="1" hangingPunct="1">
              <a:spcBef>
                <a:spcPct val="0"/>
              </a:spcBef>
            </a:pPr>
            <a:endParaRPr lang="en-CA" dirty="0" smtClean="0">
              <a:latin typeface="Arial" charset="0"/>
            </a:endParaRPr>
          </a:p>
          <a:p>
            <a:endParaRPr lang="en-CA" dirty="0"/>
          </a:p>
        </p:txBody>
      </p:sp>
      <p:sp>
        <p:nvSpPr>
          <p:cNvPr id="4" name="Slide Number Placeholder 3"/>
          <p:cNvSpPr>
            <a:spLocks noGrp="1"/>
          </p:cNvSpPr>
          <p:nvPr>
            <p:ph type="sldNum" sz="quarter" idx="10"/>
          </p:nvPr>
        </p:nvSpPr>
        <p:spPr/>
        <p:txBody>
          <a:bodyPr/>
          <a:lstStyle/>
          <a:p>
            <a:fld id="{74796965-6E3F-4367-8911-DCF08B0FF596}" type="slidenum">
              <a:rPr lang="en-CA" smtClean="0"/>
              <a:t>19</a:t>
            </a:fld>
            <a:endParaRPr lang="en-CA"/>
          </a:p>
        </p:txBody>
      </p:sp>
    </p:spTree>
    <p:extLst>
      <p:ext uri="{BB962C8B-B14F-4D97-AF65-F5344CB8AC3E}">
        <p14:creationId xmlns:p14="http://schemas.microsoft.com/office/powerpoint/2010/main" val="326377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796965-6E3F-4367-8911-DCF08B0FF596}" type="slidenum">
              <a:rPr lang="en-CA" smtClean="0"/>
              <a:t>2</a:t>
            </a:fld>
            <a:endParaRPr lang="en-CA"/>
          </a:p>
        </p:txBody>
      </p:sp>
    </p:spTree>
    <p:extLst>
      <p:ext uri="{BB962C8B-B14F-4D97-AF65-F5344CB8AC3E}">
        <p14:creationId xmlns:p14="http://schemas.microsoft.com/office/powerpoint/2010/main" val="394637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Arial" pitchFamily="34" charset="0"/>
              <a:buChar char="•"/>
            </a:pPr>
            <a:r>
              <a:rPr lang="en-CA" dirty="0" smtClean="0"/>
              <a:t>The word ‘Impact’ is used regularly, but</a:t>
            </a:r>
            <a:r>
              <a:rPr lang="en-CA" baseline="0" dirty="0" smtClean="0"/>
              <a:t> I’ve found what we’re usually talking about is something much weaker than a formal causal story;</a:t>
            </a:r>
          </a:p>
          <a:p>
            <a:pPr marL="173336" indent="-173336">
              <a:buFont typeface="Arial" pitchFamily="34" charset="0"/>
              <a:buChar char="•"/>
            </a:pPr>
            <a:r>
              <a:rPr lang="en-CA" baseline="0" dirty="0" smtClean="0"/>
              <a:t>Both ‘What’ we measure in terms of metric sand ‘How’ we go about measuring it in terms of research methods change the kind</a:t>
            </a:r>
            <a:endParaRPr lang="en-CA" dirty="0"/>
          </a:p>
        </p:txBody>
      </p:sp>
      <p:sp>
        <p:nvSpPr>
          <p:cNvPr id="4" name="Slide Number Placeholder 3"/>
          <p:cNvSpPr>
            <a:spLocks noGrp="1"/>
          </p:cNvSpPr>
          <p:nvPr>
            <p:ph type="sldNum" sz="quarter" idx="10"/>
          </p:nvPr>
        </p:nvSpPr>
        <p:spPr/>
        <p:txBody>
          <a:bodyPr/>
          <a:lstStyle/>
          <a:p>
            <a:fld id="{74796965-6E3F-4367-8911-DCF08B0FF596}" type="slidenum">
              <a:rPr lang="en-CA" smtClean="0"/>
              <a:t>3</a:t>
            </a:fld>
            <a:endParaRPr lang="en-CA"/>
          </a:p>
        </p:txBody>
      </p:sp>
    </p:spTree>
    <p:extLst>
      <p:ext uri="{BB962C8B-B14F-4D97-AF65-F5344CB8AC3E}">
        <p14:creationId xmlns:p14="http://schemas.microsoft.com/office/powerpoint/2010/main" val="110046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Arial" pitchFamily="34" charset="0"/>
              <a:buChar char="•"/>
            </a:pPr>
            <a:r>
              <a:rPr lang="en-CA" dirty="0" smtClean="0"/>
              <a:t>This is a great</a:t>
            </a:r>
            <a:r>
              <a:rPr lang="en-CA" baseline="0" dirty="0" smtClean="0"/>
              <a:t> resource that is available on the </a:t>
            </a:r>
            <a:r>
              <a:rPr lang="en-CA" baseline="0" dirty="0" err="1" smtClean="0"/>
              <a:t>YouthMovements</a:t>
            </a:r>
            <a:r>
              <a:rPr lang="en-CA" baseline="0" dirty="0" smtClean="0"/>
              <a:t> Knowledge Hub – ‘Impact Evaluation in Practice’</a:t>
            </a:r>
            <a:endParaRPr lang="en-CA" dirty="0" smtClean="0"/>
          </a:p>
          <a:p>
            <a:endParaRPr lang="en-CA" dirty="0"/>
          </a:p>
        </p:txBody>
      </p:sp>
      <p:sp>
        <p:nvSpPr>
          <p:cNvPr id="4" name="Slide Number Placeholder 3"/>
          <p:cNvSpPr>
            <a:spLocks noGrp="1"/>
          </p:cNvSpPr>
          <p:nvPr>
            <p:ph type="sldNum" sz="quarter" idx="10"/>
          </p:nvPr>
        </p:nvSpPr>
        <p:spPr/>
        <p:txBody>
          <a:bodyPr/>
          <a:lstStyle/>
          <a:p>
            <a:fld id="{74796965-6E3F-4367-8911-DCF08B0FF596}" type="slidenum">
              <a:rPr lang="en-CA" smtClean="0"/>
              <a:t>4</a:t>
            </a:fld>
            <a:endParaRPr lang="en-CA"/>
          </a:p>
        </p:txBody>
      </p:sp>
    </p:spTree>
    <p:extLst>
      <p:ext uri="{BB962C8B-B14F-4D97-AF65-F5344CB8AC3E}">
        <p14:creationId xmlns:p14="http://schemas.microsoft.com/office/powerpoint/2010/main" val="331061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Everyone says impact… what do they mean?</a:t>
            </a:r>
          </a:p>
          <a:p>
            <a:endParaRPr lang="en-CA" dirty="0" smtClean="0"/>
          </a:p>
          <a:p>
            <a:r>
              <a:rPr lang="en-CA" dirty="0" smtClean="0"/>
              <a:t>What</a:t>
            </a:r>
            <a:r>
              <a:rPr lang="en-CA" baseline="0" dirty="0" smtClean="0"/>
              <a:t> does my program do?</a:t>
            </a:r>
          </a:p>
          <a:p>
            <a:r>
              <a:rPr lang="en-CA" baseline="0" dirty="0" smtClean="0"/>
              <a:t>What does it purport to achieve?</a:t>
            </a:r>
          </a:p>
          <a:p>
            <a:r>
              <a:rPr lang="en-CA" baseline="0" dirty="0" smtClean="0"/>
              <a:t>What change does it create?</a:t>
            </a:r>
          </a:p>
          <a:p>
            <a:endParaRPr lang="en-CA" baseline="0" dirty="0" smtClean="0"/>
          </a:p>
          <a:p>
            <a:r>
              <a:rPr lang="en-CA" baseline="0" dirty="0" smtClean="0"/>
              <a:t>For whom?</a:t>
            </a:r>
          </a:p>
          <a:p>
            <a:r>
              <a:rPr lang="en-CA" baseline="0" dirty="0" smtClean="0"/>
              <a:t>How much?</a:t>
            </a:r>
          </a:p>
          <a:p>
            <a:r>
              <a:rPr lang="en-CA" baseline="0" dirty="0" smtClean="0"/>
              <a:t>How?</a:t>
            </a:r>
          </a:p>
          <a:p>
            <a:r>
              <a:rPr lang="en-CA" baseline="0" dirty="0" smtClean="0"/>
              <a:t>How do you know?</a:t>
            </a:r>
            <a:endParaRPr lang="en-CA" dirty="0" smtClean="0"/>
          </a:p>
          <a:p>
            <a:endParaRPr lang="en-CA" dirty="0" smtClean="0"/>
          </a:p>
          <a:p>
            <a:r>
              <a:rPr lang="en-CA" dirty="0" smtClean="0"/>
              <a:t>What are</a:t>
            </a:r>
            <a:r>
              <a:rPr lang="en-CA" baseline="0" dirty="0" smtClean="0"/>
              <a:t> some typical ways people assess the efficacy of their projects / programs?</a:t>
            </a:r>
          </a:p>
          <a:p>
            <a:pPr marL="173336" indent="-173336" defTabSz="924458">
              <a:buFontTx/>
              <a:buChar char="-"/>
              <a:defRPr/>
            </a:pPr>
            <a:r>
              <a:rPr lang="en-CA" dirty="0">
                <a:solidFill>
                  <a:prstClr val="black"/>
                </a:solidFill>
              </a:rPr>
              <a:t>Did the funding get secured / renewed?</a:t>
            </a:r>
          </a:p>
          <a:p>
            <a:pPr marL="173336" indent="-173336" defTabSz="924458">
              <a:buFontTx/>
              <a:buChar char="-"/>
              <a:defRPr/>
            </a:pPr>
            <a:r>
              <a:rPr lang="en-CA" dirty="0">
                <a:solidFill>
                  <a:prstClr val="black"/>
                </a:solidFill>
              </a:rPr>
              <a:t>Achieving international media attention?</a:t>
            </a:r>
          </a:p>
          <a:p>
            <a:pPr marL="173336" indent="-173336" defTabSz="924458">
              <a:buFontTx/>
              <a:buChar char="-"/>
              <a:defRPr/>
            </a:pPr>
            <a:r>
              <a:rPr lang="en-CA" dirty="0">
                <a:solidFill>
                  <a:prstClr val="black"/>
                </a:solidFill>
              </a:rPr>
              <a:t>People are banging down the door to join your advisory / board?</a:t>
            </a:r>
          </a:p>
          <a:p>
            <a:pPr marL="173336" indent="-173336" defTabSz="924458">
              <a:buFontTx/>
              <a:buChar char="-"/>
              <a:defRPr/>
            </a:pPr>
            <a:r>
              <a:rPr lang="en-CA" dirty="0">
                <a:solidFill>
                  <a:prstClr val="black"/>
                </a:solidFill>
              </a:rPr>
              <a:t>CSR initiatives are seeking your organization out as a preferred community partner;</a:t>
            </a:r>
          </a:p>
          <a:p>
            <a:pPr marL="173336" indent="-173336" defTabSz="924458">
              <a:buFontTx/>
              <a:buChar char="-"/>
              <a:defRPr/>
            </a:pPr>
            <a:r>
              <a:rPr lang="en-CA" dirty="0">
                <a:solidFill>
                  <a:prstClr val="black"/>
                </a:solidFill>
              </a:rPr>
              <a:t>Universities are looking to partner with you;</a:t>
            </a:r>
          </a:p>
          <a:p>
            <a:pPr marL="173336" indent="-173336" defTabSz="924458">
              <a:buFontTx/>
              <a:buChar char="-"/>
              <a:defRPr/>
            </a:pPr>
            <a:r>
              <a:rPr lang="en-CA" dirty="0">
                <a:solidFill>
                  <a:prstClr val="black"/>
                </a:solidFill>
              </a:rPr>
              <a:t>PM Variances (Scope, Time, Cost);</a:t>
            </a:r>
          </a:p>
          <a:p>
            <a:pPr marL="173336" indent="-173336" defTabSz="924458">
              <a:buFontTx/>
              <a:buChar char="-"/>
              <a:defRPr/>
            </a:pPr>
            <a:r>
              <a:rPr lang="en-CA" dirty="0">
                <a:solidFill>
                  <a:prstClr val="black"/>
                </a:solidFill>
              </a:rPr>
              <a:t>Project-level accounting shows you are able to achieve your objectives more efficiently (less resources (time, materials, human capital);</a:t>
            </a:r>
          </a:p>
          <a:p>
            <a:pPr marL="173336" indent="-173336" defTabSz="924458">
              <a:buFontTx/>
              <a:buChar char="-"/>
              <a:defRPr/>
            </a:pPr>
            <a:r>
              <a:rPr lang="en-CA" dirty="0">
                <a:solidFill>
                  <a:prstClr val="black"/>
                </a:solidFill>
              </a:rPr>
              <a:t>Is the trend towards sustainability / growth? (Scalability?)</a:t>
            </a:r>
          </a:p>
          <a:p>
            <a:pPr marL="173336" indent="-173336" defTabSz="924458">
              <a:buFontTx/>
              <a:buChar char="-"/>
              <a:defRPr/>
            </a:pPr>
            <a:r>
              <a:rPr lang="en-CA" dirty="0">
                <a:solidFill>
                  <a:prstClr val="black"/>
                </a:solidFill>
              </a:rPr>
              <a:t>Return on Investment (ROI?)</a:t>
            </a:r>
          </a:p>
          <a:p>
            <a:pPr marL="173336" indent="-173336" defTabSz="924458">
              <a:buFontTx/>
              <a:buChar char="-"/>
              <a:defRPr/>
            </a:pPr>
            <a:endParaRPr lang="en-CA" dirty="0">
              <a:solidFill>
                <a:prstClr val="black"/>
              </a:solidFill>
            </a:endParaRPr>
          </a:p>
          <a:p>
            <a:endParaRPr lang="en-CA" dirty="0" smtClean="0"/>
          </a:p>
          <a:p>
            <a:r>
              <a:rPr lang="en-CA" dirty="0" smtClean="0"/>
              <a:t>What aren’t we talking about? </a:t>
            </a:r>
          </a:p>
          <a:p>
            <a:pPr marL="173336" indent="-173336">
              <a:buFontTx/>
              <a:buChar char="-"/>
            </a:pPr>
            <a:r>
              <a:rPr lang="en-CA" dirty="0" smtClean="0"/>
              <a:t>Program evaluations conducted by your</a:t>
            </a:r>
            <a:r>
              <a:rPr lang="en-CA" baseline="0" dirty="0" smtClean="0"/>
              <a:t> organization, for your organization;</a:t>
            </a:r>
          </a:p>
          <a:p>
            <a:endParaRPr lang="en-CA" baseline="0" dirty="0" smtClean="0"/>
          </a:p>
          <a:p>
            <a:pPr defTabSz="924458">
              <a:defRPr/>
            </a:pPr>
            <a:r>
              <a:rPr lang="en-CA" dirty="0" smtClean="0"/>
              <a:t>What is the distinction:</a:t>
            </a:r>
          </a:p>
          <a:p>
            <a:pPr defTabSz="924458">
              <a:defRPr/>
            </a:pPr>
            <a:r>
              <a:rPr lang="en-CA" dirty="0" smtClean="0"/>
              <a:t>-</a:t>
            </a:r>
            <a:r>
              <a:rPr lang="en-CA" baseline="0" dirty="0" smtClean="0"/>
              <a:t> </a:t>
            </a:r>
            <a:r>
              <a:rPr lang="en-CA" dirty="0" smtClean="0"/>
              <a:t>Marketing &amp; PR material vs. Research</a:t>
            </a:r>
          </a:p>
          <a:p>
            <a:pPr marL="173336" indent="-173336" defTabSz="924458">
              <a:buFontTx/>
              <a:buChar char="-"/>
              <a:defRPr/>
            </a:pPr>
            <a:endParaRPr lang="en-CA" dirty="0" smtClean="0"/>
          </a:p>
          <a:p>
            <a:pPr marL="173336" indent="-173336">
              <a:buFontTx/>
              <a:buChar char="-"/>
            </a:pPr>
            <a:endParaRPr lang="en-CA" dirty="0"/>
          </a:p>
        </p:txBody>
      </p:sp>
      <p:sp>
        <p:nvSpPr>
          <p:cNvPr id="4" name="Slide Number Placeholder 3"/>
          <p:cNvSpPr>
            <a:spLocks noGrp="1"/>
          </p:cNvSpPr>
          <p:nvPr>
            <p:ph type="sldNum" sz="quarter" idx="10"/>
          </p:nvPr>
        </p:nvSpPr>
        <p:spPr/>
        <p:txBody>
          <a:bodyPr/>
          <a:lstStyle/>
          <a:p>
            <a:fld id="{74796965-6E3F-4367-8911-DCF08B0FF596}" type="slidenum">
              <a:rPr lang="en-CA" smtClean="0"/>
              <a:t>5</a:t>
            </a:fld>
            <a:endParaRPr lang="en-CA"/>
          </a:p>
        </p:txBody>
      </p:sp>
    </p:spTree>
    <p:extLst>
      <p:ext uri="{BB962C8B-B14F-4D97-AF65-F5344CB8AC3E}">
        <p14:creationId xmlns:p14="http://schemas.microsoft.com/office/powerpoint/2010/main" val="79039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Why</a:t>
            </a:r>
            <a:r>
              <a:rPr lang="en-CA" baseline="0" dirty="0" smtClean="0"/>
              <a:t> measure impact?</a:t>
            </a:r>
          </a:p>
          <a:p>
            <a:pPr marL="173336" indent="-173336" defTabSz="924458">
              <a:buFont typeface="Arial" pitchFamily="34" charset="0"/>
              <a:buChar char="•"/>
              <a:defRPr/>
            </a:pPr>
            <a:r>
              <a:rPr lang="en-CA" baseline="0" dirty="0" smtClean="0"/>
              <a:t>Impact Evaluation is a formal tool to help policy makers, funders and organizations understand what interventions are creating the most substantive change among a particular target community.</a:t>
            </a:r>
          </a:p>
          <a:p>
            <a:pPr defTabSz="924458">
              <a:defRPr/>
            </a:pPr>
            <a:endParaRPr lang="en-CA" baseline="0" dirty="0" smtClean="0"/>
          </a:p>
          <a:p>
            <a:pPr defTabSz="924458">
              <a:defRPr/>
            </a:pPr>
            <a:endParaRPr lang="en-CA" baseline="0" dirty="0" smtClean="0"/>
          </a:p>
          <a:p>
            <a:pPr marL="173336" indent="-173336" defTabSz="924458">
              <a:buFontTx/>
              <a:buChar char="-"/>
              <a:defRPr/>
            </a:pPr>
            <a:r>
              <a:rPr lang="en-CA" baseline="0" dirty="0" smtClean="0"/>
              <a:t>Changing trends: </a:t>
            </a:r>
          </a:p>
          <a:p>
            <a:pPr marL="173336" indent="-173336" defTabSz="924458">
              <a:buFontTx/>
              <a:buChar char="-"/>
              <a:defRPr/>
            </a:pPr>
            <a:r>
              <a:rPr lang="en-CA" b="1" baseline="0" dirty="0" smtClean="0"/>
              <a:t>Global financial crisis</a:t>
            </a:r>
            <a:r>
              <a:rPr lang="en-CA" b="0" baseline="0" dirty="0" smtClean="0"/>
              <a:t>: Governments, individuals, corporate foundations have less to spend; social pressures are diluted due to economic concerns;</a:t>
            </a:r>
          </a:p>
          <a:p>
            <a:pPr marL="635565" lvl="1" indent="-173336" defTabSz="924458">
              <a:buFontTx/>
              <a:buChar char="-"/>
              <a:defRPr/>
            </a:pPr>
            <a:r>
              <a:rPr lang="en-CA" b="0" baseline="0" dirty="0" smtClean="0"/>
              <a:t>Trends moving into 2012 are more positive than they have been for the past few years, but the funding landscape has changed;</a:t>
            </a:r>
            <a:endParaRPr lang="en-CA" b="1" baseline="0" dirty="0" smtClean="0"/>
          </a:p>
          <a:p>
            <a:pPr marL="173336" indent="-173336" defTabSz="924458">
              <a:buFontTx/>
              <a:buChar char="-"/>
              <a:defRPr/>
            </a:pPr>
            <a:endParaRPr lang="en-CA" b="1" baseline="0" dirty="0" smtClean="0"/>
          </a:p>
          <a:p>
            <a:pPr marL="173336" indent="-173336" defTabSz="924458">
              <a:buFontTx/>
              <a:buChar char="-"/>
              <a:defRPr/>
            </a:pPr>
            <a:r>
              <a:rPr lang="en-CA" b="1" baseline="0" dirty="0" smtClean="0"/>
              <a:t>Distinction:</a:t>
            </a:r>
          </a:p>
          <a:p>
            <a:pPr marL="173336" indent="-173336" defTabSz="924458">
              <a:buFontTx/>
              <a:buChar char="-"/>
              <a:defRPr/>
            </a:pPr>
            <a:r>
              <a:rPr lang="en-CA" b="1" baseline="0" dirty="0" smtClean="0"/>
              <a:t>Charity</a:t>
            </a:r>
            <a:r>
              <a:rPr lang="en-CA" baseline="0" dirty="0" smtClean="0"/>
              <a:t>: “I have money, resources and I want to give them to someone – I choose you.”</a:t>
            </a:r>
          </a:p>
          <a:p>
            <a:pPr marL="173336" indent="-173336" defTabSz="924458">
              <a:buFontTx/>
              <a:buChar char="-"/>
              <a:defRPr/>
            </a:pPr>
            <a:r>
              <a:rPr lang="en-CA" b="1" baseline="0" dirty="0" smtClean="0"/>
              <a:t>Philanthropy</a:t>
            </a:r>
            <a:r>
              <a:rPr lang="en-CA" baseline="0" dirty="0" smtClean="0"/>
              <a:t>: “I have money and I want to invest resources to create a measurable change; If you can do more with less, my money is yours”</a:t>
            </a:r>
          </a:p>
          <a:p>
            <a:pPr marL="173336" indent="-173336" defTabSz="924458">
              <a:buFontTx/>
              <a:buChar char="-"/>
              <a:defRPr/>
            </a:pPr>
            <a:endParaRPr lang="en-CA" b="1" baseline="0" dirty="0" smtClean="0"/>
          </a:p>
          <a:p>
            <a:pPr marL="173336" indent="-173336" defTabSz="924458">
              <a:buFontTx/>
              <a:buChar char="-"/>
              <a:defRPr/>
            </a:pPr>
            <a:r>
              <a:rPr lang="en-CA" b="1" baseline="0" dirty="0" smtClean="0"/>
              <a:t>Social Enterprise</a:t>
            </a:r>
            <a:r>
              <a:rPr lang="en-CA" baseline="0" dirty="0" smtClean="0"/>
              <a:t>: “An organization that applies business strategies to achieving philanthropic goals” (</a:t>
            </a:r>
            <a:r>
              <a:rPr lang="en-CA" baseline="0" dirty="0" err="1" smtClean="0"/>
              <a:t>wikipedia</a:t>
            </a:r>
            <a:r>
              <a:rPr lang="en-CA" baseline="0" dirty="0" smtClean="0"/>
              <a:t>)</a:t>
            </a:r>
          </a:p>
          <a:p>
            <a:pPr marL="173336" indent="-173336" defTabSz="924458">
              <a:buFontTx/>
              <a:buChar char="-"/>
              <a:defRPr/>
            </a:pPr>
            <a:r>
              <a:rPr lang="en-CA" baseline="0" dirty="0" smtClean="0"/>
              <a:t>Ethos Water, Foundry 47: Peter </a:t>
            </a:r>
            <a:r>
              <a:rPr lang="en-CA" baseline="0" dirty="0" err="1" smtClean="0"/>
              <a:t>Thum</a:t>
            </a:r>
            <a:r>
              <a:rPr lang="en-CA" baseline="0" dirty="0" smtClean="0"/>
              <a:t>;</a:t>
            </a:r>
          </a:p>
          <a:p>
            <a:pPr marL="173336" indent="-173336" defTabSz="924458">
              <a:buFontTx/>
              <a:buChar char="-"/>
              <a:defRPr/>
            </a:pPr>
            <a:r>
              <a:rPr lang="en-CA" b="1" baseline="0" dirty="0" smtClean="0"/>
              <a:t>Impact Investment</a:t>
            </a:r>
            <a:r>
              <a:rPr lang="en-CA" baseline="0" dirty="0" smtClean="0"/>
              <a:t>: “</a:t>
            </a:r>
            <a:r>
              <a:rPr lang="en-CA" dirty="0"/>
              <a:t>investments made based on the practice of assessing not only the financial </a:t>
            </a:r>
            <a:r>
              <a:rPr lang="en-CA" dirty="0">
                <a:hlinkClick r:id="rId3" tooltip="Return on investment"/>
              </a:rPr>
              <a:t>return on investment</a:t>
            </a:r>
            <a:r>
              <a:rPr lang="en-CA" dirty="0"/>
              <a:t>, but also the social and environmental impacts of the investment that happen in the course of the operations of the business and the consumption of the product or service which the business creates” (Wikipedia)</a:t>
            </a:r>
          </a:p>
          <a:p>
            <a:pPr marL="173336" indent="-173336" defTabSz="924458">
              <a:buFontTx/>
              <a:buChar char="-"/>
              <a:defRPr/>
            </a:pPr>
            <a:endParaRPr lang="en-CA" dirty="0"/>
          </a:p>
          <a:p>
            <a:pPr marL="173336" indent="-173336" defTabSz="924458">
              <a:buFontTx/>
              <a:buChar char="-"/>
              <a:defRPr/>
            </a:pPr>
            <a:r>
              <a:rPr lang="en-CA" b="1" dirty="0"/>
              <a:t>Example</a:t>
            </a:r>
            <a:r>
              <a:rPr lang="en-CA" dirty="0"/>
              <a:t>: You have $100k to donate and there are three programs all working in the same region on an issue. Which one deserves your investment?</a:t>
            </a:r>
            <a:endParaRPr lang="en-CA" baseline="0" dirty="0" smtClean="0"/>
          </a:p>
        </p:txBody>
      </p:sp>
      <p:sp>
        <p:nvSpPr>
          <p:cNvPr id="4" name="Slide Number Placeholder 3"/>
          <p:cNvSpPr>
            <a:spLocks noGrp="1"/>
          </p:cNvSpPr>
          <p:nvPr>
            <p:ph type="sldNum" sz="quarter" idx="10"/>
          </p:nvPr>
        </p:nvSpPr>
        <p:spPr/>
        <p:txBody>
          <a:bodyPr/>
          <a:lstStyle/>
          <a:p>
            <a:fld id="{74796965-6E3F-4367-8911-DCF08B0FF596}" type="slidenum">
              <a:rPr lang="en-CA" smtClean="0"/>
              <a:t>6</a:t>
            </a:fld>
            <a:endParaRPr lang="en-CA"/>
          </a:p>
        </p:txBody>
      </p:sp>
    </p:spTree>
    <p:extLst>
      <p:ext uri="{BB962C8B-B14F-4D97-AF65-F5344CB8AC3E}">
        <p14:creationId xmlns:p14="http://schemas.microsoft.com/office/powerpoint/2010/main" val="79039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 </a:t>
            </a:r>
            <a:r>
              <a:rPr lang="en-CA" b="0" dirty="0" smtClean="0"/>
              <a:t>Need to prove</a:t>
            </a:r>
            <a:r>
              <a:rPr lang="en-CA" b="0" baseline="0" dirty="0" smtClean="0"/>
              <a:t> that our method ‘</a:t>
            </a:r>
            <a:r>
              <a:rPr lang="en-CA" b="1" baseline="0" dirty="0" smtClean="0"/>
              <a:t>works</a:t>
            </a:r>
            <a:r>
              <a:rPr lang="en-CA" b="0" baseline="0" dirty="0" smtClean="0"/>
              <a:t>’, but how? What does it mean for a program to be ‘working’ </a:t>
            </a:r>
            <a:endParaRPr lang="en-CA" b="0" dirty="0" smtClean="0"/>
          </a:p>
          <a:p>
            <a:endParaRPr lang="en-CA" b="1" dirty="0" smtClean="0"/>
          </a:p>
          <a:p>
            <a:r>
              <a:rPr lang="en-CA" dirty="0" smtClean="0"/>
              <a:t>-</a:t>
            </a:r>
            <a:r>
              <a:rPr lang="en-CA" baseline="0" dirty="0" smtClean="0"/>
              <a:t> </a:t>
            </a:r>
            <a:r>
              <a:rPr lang="en-CA" dirty="0" smtClean="0"/>
              <a:t>How do we create transformative change?;</a:t>
            </a:r>
            <a:r>
              <a:rPr lang="en-CA" baseline="0" dirty="0" smtClean="0"/>
              <a:t> We need is a theory that tells the full story of our intervention.</a:t>
            </a:r>
            <a:endParaRPr lang="en-CA" dirty="0" smtClean="0"/>
          </a:p>
          <a:p>
            <a:endParaRPr lang="en-CA" baseline="0" dirty="0" smtClean="0"/>
          </a:p>
          <a:p>
            <a:r>
              <a:rPr lang="en-CA" baseline="0" dirty="0" smtClean="0"/>
              <a:t>- What is the narrative for this story?</a:t>
            </a:r>
          </a:p>
          <a:p>
            <a:endParaRPr lang="en-CA" baseline="0" dirty="0" smtClean="0"/>
          </a:p>
          <a:p>
            <a:pPr marL="173336" indent="-173336">
              <a:buFontTx/>
              <a:buChar char="-"/>
            </a:pPr>
            <a:r>
              <a:rPr lang="en-CA" baseline="0" dirty="0" smtClean="0"/>
              <a:t>“[A Theory of Change] describes the causal logic of how and why a particular project, program, or policy will reach its intended outcomes” (</a:t>
            </a:r>
            <a:r>
              <a:rPr lang="en-CA" baseline="0" dirty="0" err="1" smtClean="0"/>
              <a:t>Gertler</a:t>
            </a:r>
            <a:r>
              <a:rPr lang="en-CA" baseline="0" dirty="0" smtClean="0"/>
              <a:t> et. Al. pp. 22”. pp. 22)</a:t>
            </a:r>
          </a:p>
          <a:p>
            <a:pPr marL="173336" indent="-173336" defTabSz="924458">
              <a:buFontTx/>
              <a:buChar char="-"/>
              <a:defRPr/>
            </a:pPr>
            <a:r>
              <a:rPr lang="en-CA" b="1" baseline="0" dirty="0" smtClean="0"/>
              <a:t>Linear</a:t>
            </a:r>
            <a:r>
              <a:rPr lang="en-CA" baseline="0" dirty="0" smtClean="0"/>
              <a:t>, </a:t>
            </a:r>
            <a:r>
              <a:rPr lang="en-CA" b="1" baseline="0" dirty="0" smtClean="0"/>
              <a:t>Causal </a:t>
            </a:r>
            <a:r>
              <a:rPr lang="en-CA" baseline="0" dirty="0" smtClean="0"/>
              <a:t>models that demonstrates that our intervention is </a:t>
            </a:r>
            <a:r>
              <a:rPr lang="en-CA" b="1" baseline="0" dirty="0" smtClean="0"/>
              <a:t>singularly responsible </a:t>
            </a:r>
            <a:r>
              <a:rPr lang="en-CA" baseline="0" dirty="0" smtClean="0"/>
              <a:t>for </a:t>
            </a:r>
            <a:r>
              <a:rPr lang="en-CA" b="1" baseline="0" dirty="0" smtClean="0"/>
              <a:t>positive changes </a:t>
            </a:r>
            <a:r>
              <a:rPr lang="en-CA" baseline="0" dirty="0" smtClean="0"/>
              <a:t>on </a:t>
            </a:r>
            <a:r>
              <a:rPr lang="en-CA" b="1" baseline="0" dirty="0" smtClean="0"/>
              <a:t>key metrics </a:t>
            </a:r>
            <a:r>
              <a:rPr lang="en-CA" baseline="0" dirty="0" smtClean="0"/>
              <a:t>for our target population; </a:t>
            </a:r>
          </a:p>
          <a:p>
            <a:endParaRPr lang="en-CA" baseline="0" dirty="0" smtClean="0"/>
          </a:p>
          <a:p>
            <a:r>
              <a:rPr lang="en-CA" baseline="0" dirty="0" smtClean="0"/>
              <a:t>-What do we need to be able to tell this story?</a:t>
            </a:r>
          </a:p>
          <a:p>
            <a:endParaRPr lang="en-CA" baseline="0" dirty="0" smtClean="0"/>
          </a:p>
          <a:p>
            <a:pPr marL="173336" indent="-173336">
              <a:buFontTx/>
              <a:buChar char="-"/>
            </a:pPr>
            <a:r>
              <a:rPr lang="en-CA" baseline="0" dirty="0" smtClean="0"/>
              <a:t>Work to establish CAUSATION as distinguished from CORRELATION;</a:t>
            </a:r>
          </a:p>
          <a:p>
            <a:pPr marL="173336" indent="-173336">
              <a:buFontTx/>
              <a:buChar char="-"/>
            </a:pPr>
            <a:r>
              <a:rPr lang="en-CA" baseline="0" dirty="0" smtClean="0"/>
              <a:t>[</a:t>
            </a:r>
            <a:r>
              <a:rPr lang="en-CA" b="1" baseline="0" dirty="0" smtClean="0"/>
              <a:t>Reference to Dominos in the slide – </a:t>
            </a:r>
            <a:r>
              <a:rPr lang="en-CA" b="0" i="1" baseline="0" dirty="0" smtClean="0"/>
              <a:t>‘Human domino’</a:t>
            </a:r>
            <a:r>
              <a:rPr lang="en-CA" baseline="0" dirty="0" smtClean="0"/>
              <a:t>]</a:t>
            </a:r>
          </a:p>
          <a:p>
            <a:endParaRPr lang="en-CA" baseline="0" dirty="0" smtClean="0"/>
          </a:p>
        </p:txBody>
      </p:sp>
      <p:sp>
        <p:nvSpPr>
          <p:cNvPr id="4" name="Slide Number Placeholder 3"/>
          <p:cNvSpPr>
            <a:spLocks noGrp="1"/>
          </p:cNvSpPr>
          <p:nvPr>
            <p:ph type="sldNum" sz="quarter" idx="10"/>
          </p:nvPr>
        </p:nvSpPr>
        <p:spPr/>
        <p:txBody>
          <a:bodyPr/>
          <a:lstStyle/>
          <a:p>
            <a:fld id="{74796965-6E3F-4367-8911-DCF08B0FF596}" type="slidenum">
              <a:rPr lang="en-CA" smtClean="0"/>
              <a:t>7</a:t>
            </a:fld>
            <a:endParaRPr lang="en-CA"/>
          </a:p>
        </p:txBody>
      </p:sp>
    </p:spTree>
    <p:extLst>
      <p:ext uri="{BB962C8B-B14F-4D97-AF65-F5344CB8AC3E}">
        <p14:creationId xmlns:p14="http://schemas.microsoft.com/office/powerpoint/2010/main" val="79039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are</a:t>
            </a:r>
            <a:r>
              <a:rPr lang="en-CA" baseline="0" dirty="0" smtClean="0"/>
              <a:t> the critical differences between ‘there is a change’ and ‘we caused a change’?</a:t>
            </a:r>
            <a:endParaRPr lang="en-CA" dirty="0" smtClean="0"/>
          </a:p>
          <a:p>
            <a:endParaRPr lang="en-CA" dirty="0" smtClean="0"/>
          </a:p>
          <a:p>
            <a:r>
              <a:rPr lang="en-CA" dirty="0" smtClean="0"/>
              <a:t>Three </a:t>
            </a:r>
            <a:r>
              <a:rPr lang="en-CA" baseline="0" dirty="0" smtClean="0"/>
              <a:t>Concepts: </a:t>
            </a:r>
            <a:r>
              <a:rPr lang="en-CA" b="1" baseline="0" dirty="0" smtClean="0"/>
              <a:t>Dependence</a:t>
            </a:r>
            <a:r>
              <a:rPr lang="en-CA" baseline="0" dirty="0" smtClean="0"/>
              <a:t>, </a:t>
            </a:r>
            <a:r>
              <a:rPr lang="en-CA" b="1" baseline="0" dirty="0" smtClean="0"/>
              <a:t>Correlation</a:t>
            </a:r>
            <a:r>
              <a:rPr lang="en-CA" baseline="0" dirty="0" smtClean="0"/>
              <a:t> and </a:t>
            </a:r>
            <a:r>
              <a:rPr lang="en-CA" b="1" baseline="0" dirty="0" smtClean="0"/>
              <a:t>Causation</a:t>
            </a:r>
            <a:endParaRPr lang="en-CA" b="1" dirty="0" smtClean="0"/>
          </a:p>
          <a:p>
            <a:endParaRPr lang="en-CA" dirty="0" smtClean="0"/>
          </a:p>
          <a:p>
            <a:r>
              <a:rPr lang="en-CA" b="1" dirty="0" smtClean="0"/>
              <a:t>Dependence</a:t>
            </a:r>
            <a:r>
              <a:rPr lang="en-CA" dirty="0" smtClean="0"/>
              <a:t>:</a:t>
            </a:r>
          </a:p>
          <a:p>
            <a:pPr marL="173336" indent="-173336">
              <a:buFontTx/>
              <a:buChar char="-"/>
            </a:pPr>
            <a:r>
              <a:rPr lang="en-CA" dirty="0" smtClean="0"/>
              <a:t>Different relationships that can obtain between two or more random variables or datasets;</a:t>
            </a:r>
          </a:p>
          <a:p>
            <a:pPr marL="173336" indent="-173336">
              <a:buFontTx/>
              <a:buChar char="-"/>
            </a:pPr>
            <a:r>
              <a:rPr lang="en-CA" dirty="0" smtClean="0"/>
              <a:t>Broadly speaking, where</a:t>
            </a:r>
            <a:r>
              <a:rPr lang="en-CA" baseline="0" dirty="0" smtClean="0"/>
              <a:t> a relationship exists, the two are said to bear a ‘relationship of dependence’ to one another;</a:t>
            </a:r>
          </a:p>
          <a:p>
            <a:endParaRPr lang="en-CA" baseline="0" dirty="0" smtClean="0"/>
          </a:p>
          <a:p>
            <a:r>
              <a:rPr lang="en-CA" b="1" baseline="0" dirty="0" smtClean="0"/>
              <a:t>Correlation</a:t>
            </a:r>
            <a:r>
              <a:rPr lang="en-CA" baseline="0" dirty="0" smtClean="0"/>
              <a:t>:</a:t>
            </a:r>
          </a:p>
          <a:p>
            <a:pPr marL="173336" indent="-173336">
              <a:buFontTx/>
              <a:buChar char="-"/>
            </a:pPr>
            <a:r>
              <a:rPr lang="en-CA" baseline="0" dirty="0" smtClean="0"/>
              <a:t>Pearson product-moment correlation coefficient or (Pearson’s correlation) works to detect linear dependencies between two variables; Does a positive increase in one predict a positive increase in another; (Reference the slide images)</a:t>
            </a:r>
          </a:p>
          <a:p>
            <a:pPr marL="173336" indent="-173336">
              <a:buFontTx/>
              <a:buChar char="-"/>
            </a:pPr>
            <a:r>
              <a:rPr lang="en-CA" b="1" baseline="0" dirty="0" smtClean="0"/>
              <a:t>Problem of Silent Co-</a:t>
            </a:r>
            <a:r>
              <a:rPr lang="en-CA" b="1" baseline="0" dirty="0" err="1" smtClean="0"/>
              <a:t>Variates</a:t>
            </a:r>
            <a:r>
              <a:rPr lang="en-CA" baseline="0" dirty="0" smtClean="0"/>
              <a:t>: Just because an increase in the number of Facebook users is positively correlated with the yield on 10-year Greek government bonds, does not mean that one stands in a causal relationship to the other;</a:t>
            </a:r>
          </a:p>
        </p:txBody>
      </p:sp>
      <p:sp>
        <p:nvSpPr>
          <p:cNvPr id="4" name="Slide Number Placeholder 3"/>
          <p:cNvSpPr>
            <a:spLocks noGrp="1"/>
          </p:cNvSpPr>
          <p:nvPr>
            <p:ph type="sldNum" sz="quarter" idx="10"/>
          </p:nvPr>
        </p:nvSpPr>
        <p:spPr/>
        <p:txBody>
          <a:bodyPr/>
          <a:lstStyle/>
          <a:p>
            <a:fld id="{74796965-6E3F-4367-8911-DCF08B0FF596}" type="slidenum">
              <a:rPr lang="en-CA" smtClean="0"/>
              <a:t>8</a:t>
            </a:fld>
            <a:endParaRPr lang="en-CA"/>
          </a:p>
        </p:txBody>
      </p:sp>
    </p:spTree>
    <p:extLst>
      <p:ext uri="{BB962C8B-B14F-4D97-AF65-F5344CB8AC3E}">
        <p14:creationId xmlns:p14="http://schemas.microsoft.com/office/powerpoint/2010/main" val="72444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have to prove it:</a:t>
            </a:r>
          </a:p>
          <a:p>
            <a:endParaRPr lang="en-CA" dirty="0"/>
          </a:p>
          <a:p>
            <a:pPr marL="173336" indent="-173336">
              <a:buFontTx/>
              <a:buChar char="-"/>
            </a:pPr>
            <a:r>
              <a:rPr lang="en-CA" dirty="0" smtClean="0"/>
              <a:t>Define the Theory</a:t>
            </a:r>
            <a:r>
              <a:rPr lang="en-CA" baseline="0" dirty="0" smtClean="0"/>
              <a:t>’s five components;</a:t>
            </a:r>
          </a:p>
          <a:p>
            <a:pPr marL="173336" indent="-173336">
              <a:buFontTx/>
              <a:buChar char="-"/>
            </a:pPr>
            <a:r>
              <a:rPr lang="en-CA" baseline="0" dirty="0" smtClean="0"/>
              <a:t>Order their relations;</a:t>
            </a:r>
            <a:r>
              <a:rPr lang="en-CA" dirty="0" smtClean="0"/>
              <a:t> </a:t>
            </a:r>
          </a:p>
          <a:p>
            <a:pPr marL="173336" indent="-173336">
              <a:buFontTx/>
              <a:buChar char="-"/>
            </a:pPr>
            <a:r>
              <a:rPr lang="en-CA" dirty="0"/>
              <a:t>Test via </a:t>
            </a:r>
            <a:r>
              <a:rPr lang="en-CA" b="1" dirty="0"/>
              <a:t>Counterfactuals</a:t>
            </a:r>
            <a:r>
              <a:rPr lang="en-CA" dirty="0"/>
              <a:t>:</a:t>
            </a:r>
          </a:p>
          <a:p>
            <a:endParaRPr lang="en-CA" dirty="0"/>
          </a:p>
        </p:txBody>
      </p:sp>
      <p:sp>
        <p:nvSpPr>
          <p:cNvPr id="4" name="Slide Number Placeholder 3"/>
          <p:cNvSpPr>
            <a:spLocks noGrp="1"/>
          </p:cNvSpPr>
          <p:nvPr>
            <p:ph type="sldNum" sz="quarter" idx="10"/>
          </p:nvPr>
        </p:nvSpPr>
        <p:spPr/>
        <p:txBody>
          <a:bodyPr/>
          <a:lstStyle/>
          <a:p>
            <a:fld id="{74796965-6E3F-4367-8911-DCF08B0FF596}" type="slidenum">
              <a:rPr lang="en-CA" smtClean="0"/>
              <a:t>9</a:t>
            </a:fld>
            <a:endParaRPr lang="en-CA"/>
          </a:p>
        </p:txBody>
      </p:sp>
    </p:spTree>
    <p:extLst>
      <p:ext uri="{BB962C8B-B14F-4D97-AF65-F5344CB8AC3E}">
        <p14:creationId xmlns:p14="http://schemas.microsoft.com/office/powerpoint/2010/main" val="197842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A0E3DCD-7157-441C-9C9B-935C0018BCA2}" type="datetimeFigureOut">
              <a:rPr lang="en-CA" smtClean="0"/>
              <a:t>31/07/2012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187352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0E3DCD-7157-441C-9C9B-935C0018BCA2}" type="datetimeFigureOut">
              <a:rPr lang="en-CA" smtClean="0"/>
              <a:t>31/07/2012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350498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0E3DCD-7157-441C-9C9B-935C0018BCA2}" type="datetimeFigureOut">
              <a:rPr lang="en-CA" smtClean="0"/>
              <a:t>31/07/2012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282070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0E3DCD-7157-441C-9C9B-935C0018BCA2}" type="datetimeFigureOut">
              <a:rPr lang="en-CA" smtClean="0"/>
              <a:t>31/07/2012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105627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E3DCD-7157-441C-9C9B-935C0018BCA2}" type="datetimeFigureOut">
              <a:rPr lang="en-CA" smtClean="0"/>
              <a:t>31/07/2012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342751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A0E3DCD-7157-441C-9C9B-935C0018BCA2}" type="datetimeFigureOut">
              <a:rPr lang="en-CA" smtClean="0"/>
              <a:t>31/07/2012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298099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A0E3DCD-7157-441C-9C9B-935C0018BCA2}" type="datetimeFigureOut">
              <a:rPr lang="en-CA" smtClean="0"/>
              <a:t>31/07/2012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313905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A0E3DCD-7157-441C-9C9B-935C0018BCA2}" type="datetimeFigureOut">
              <a:rPr lang="en-CA" smtClean="0"/>
              <a:t>31/07/2012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312486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E3DCD-7157-441C-9C9B-935C0018BCA2}" type="datetimeFigureOut">
              <a:rPr lang="en-CA" smtClean="0"/>
              <a:t>31/07/2012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179942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E3DCD-7157-441C-9C9B-935C0018BCA2}" type="datetimeFigureOut">
              <a:rPr lang="en-CA" smtClean="0"/>
              <a:t>31/07/2012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382721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0E3DCD-7157-441C-9C9B-935C0018BCA2}" type="datetimeFigureOut">
              <a:rPr lang="en-CA" smtClean="0"/>
              <a:t>31/07/2012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C30991E-610F-4946-ABC1-76489DF5FAED}" type="slidenum">
              <a:rPr lang="en-CA" smtClean="0"/>
              <a:t>‹#›</a:t>
            </a:fld>
            <a:endParaRPr lang="en-CA"/>
          </a:p>
        </p:txBody>
      </p:sp>
    </p:spTree>
    <p:extLst>
      <p:ext uri="{BB962C8B-B14F-4D97-AF65-F5344CB8AC3E}">
        <p14:creationId xmlns:p14="http://schemas.microsoft.com/office/powerpoint/2010/main" val="110293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E3DCD-7157-441C-9C9B-935C0018BCA2}" type="datetimeFigureOut">
              <a:rPr lang="en-CA" smtClean="0"/>
              <a:t>31/07/2012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0991E-610F-4946-ABC1-76489DF5FAED}" type="slidenum">
              <a:rPr lang="en-CA" smtClean="0"/>
              <a:t>‹#›</a:t>
            </a:fld>
            <a:endParaRPr lang="en-CA"/>
          </a:p>
        </p:txBody>
      </p:sp>
    </p:spTree>
    <p:extLst>
      <p:ext uri="{BB962C8B-B14F-4D97-AF65-F5344CB8AC3E}">
        <p14:creationId xmlns:p14="http://schemas.microsoft.com/office/powerpoint/2010/main" val="2225465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hmovements.org/hu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marL="0" indent="0" algn="ctr">
              <a:buNone/>
            </a:pPr>
            <a:r>
              <a:rPr lang="en-CA" sz="8800" b="1" dirty="0" smtClean="0"/>
              <a:t>Welcome!</a:t>
            </a:r>
          </a:p>
          <a:p>
            <a:pPr marL="0" indent="0" algn="ctr">
              <a:buNone/>
            </a:pPr>
            <a:r>
              <a:rPr lang="en-CA" sz="4000" dirty="0" smtClean="0"/>
              <a:t>Impact Evaluation &amp; Data Analysis</a:t>
            </a:r>
            <a:endParaRPr lang="en-CA" sz="1200"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smtClean="0"/>
              <a:t>Inquiry Group:</a:t>
            </a:r>
            <a:endParaRPr lang="en-CA" b="1" dirty="0"/>
          </a:p>
        </p:txBody>
      </p:sp>
      <p:pic>
        <p:nvPicPr>
          <p:cNvPr id="5" name="Picture 2" descr="http://www.knightfoundation.org/media/uploads/article_images/youthmovements235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238375"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90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5517232"/>
            <a:ext cx="4320480" cy="10801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b="1" dirty="0" smtClean="0">
                <a:latin typeface="Arial" pitchFamily="34" charset="0"/>
                <a:cs typeface="Arial" pitchFamily="34" charset="0"/>
              </a:rPr>
              <a:t>Inputs</a:t>
            </a:r>
            <a:endParaRPr lang="en-CA" b="1" dirty="0">
              <a:latin typeface="Arial" pitchFamily="34" charset="0"/>
              <a:cs typeface="Arial" pitchFamily="34" charset="0"/>
            </a:endParaRPr>
          </a:p>
        </p:txBody>
      </p:sp>
      <p:pic>
        <p:nvPicPr>
          <p:cNvPr id="2050" name="Picture 2" descr="http://aiesecubc.files.wordpress.com/2012/02/ti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38100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menaulhead.files.wordpress.com/2011/10/effort-r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752605"/>
            <a:ext cx="4065240" cy="344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42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0" y="5517232"/>
            <a:ext cx="4320480" cy="10801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b="1" dirty="0" smtClean="0">
                <a:latin typeface="Arial" pitchFamily="34" charset="0"/>
                <a:cs typeface="Arial" pitchFamily="34" charset="0"/>
              </a:rPr>
              <a:t>Activities</a:t>
            </a:r>
            <a:endParaRPr lang="en-CA" b="1" dirty="0">
              <a:latin typeface="Arial" pitchFamily="34" charset="0"/>
              <a:cs typeface="Arial" pitchFamily="34" charset="0"/>
            </a:endParaRPr>
          </a:p>
        </p:txBody>
      </p:sp>
      <p:pic>
        <p:nvPicPr>
          <p:cNvPr id="3074" name="Picture 2" descr="http://sixpacktech.com/wp-content/uploads/2011/06/Assembly-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42524"/>
            <a:ext cx="5328592" cy="413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93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5517232"/>
            <a:ext cx="4320480" cy="108012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b="1" dirty="0" smtClean="0">
                <a:latin typeface="Arial" pitchFamily="34" charset="0"/>
                <a:cs typeface="Arial" pitchFamily="34" charset="0"/>
              </a:rPr>
              <a:t>Outputs</a:t>
            </a:r>
            <a:endParaRPr lang="en-CA" b="1" dirty="0">
              <a:latin typeface="Arial" pitchFamily="34" charset="0"/>
              <a:cs typeface="Arial" pitchFamily="34" charset="0"/>
            </a:endParaRPr>
          </a:p>
        </p:txBody>
      </p:sp>
      <p:pic>
        <p:nvPicPr>
          <p:cNvPr id="4098" name="Picture 2" descr="http://www.hfmgv.org/exhibits/showroom/1908/tou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628800"/>
            <a:ext cx="4536504" cy="365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909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5517232"/>
            <a:ext cx="4320480" cy="10801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b="1" dirty="0" smtClean="0">
                <a:latin typeface="Arial" pitchFamily="34" charset="0"/>
                <a:cs typeface="Arial" pitchFamily="34" charset="0"/>
              </a:rPr>
              <a:t>Outcomes</a:t>
            </a:r>
            <a:endParaRPr lang="en-CA" b="1" dirty="0">
              <a:latin typeface="Arial" pitchFamily="34" charset="0"/>
              <a:cs typeface="Arial" pitchFamily="34" charset="0"/>
            </a:endParaRPr>
          </a:p>
        </p:txBody>
      </p:sp>
      <p:pic>
        <p:nvPicPr>
          <p:cNvPr id="5122" name="Picture 2" descr="http://media.cnbc.com/i/CNBC/Sections/CNBC_TV/CNBC_US/Shows/_Documentaries_Specials/Ford/Slideshow/SS_collectible_fords_mode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84784"/>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769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3808" y="5517232"/>
            <a:ext cx="6048672" cy="10801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b="1" dirty="0" smtClean="0">
                <a:latin typeface="Arial" pitchFamily="34" charset="0"/>
                <a:cs typeface="Arial" pitchFamily="34" charset="0"/>
              </a:rPr>
              <a:t>Final Outcomes</a:t>
            </a:r>
            <a:endParaRPr lang="en-CA" b="1" dirty="0">
              <a:latin typeface="Arial" pitchFamily="34" charset="0"/>
              <a:cs typeface="Arial" pitchFamily="34" charset="0"/>
            </a:endParaRPr>
          </a:p>
        </p:txBody>
      </p:sp>
      <p:pic>
        <p:nvPicPr>
          <p:cNvPr id="6146" name="Picture 2" descr="http://newurbandesigner.com/wp-content/uploads/2010/11/suburbs-aerial1-300x2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53919"/>
            <a:ext cx="3871290" cy="30712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4.bp.blogspot.com/_W_EAAzYghAg/Sqz79mFPhXI/AAAAAAAAAMo/qmT7bSY6X9c/s400/small+world.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184" y="1651446"/>
            <a:ext cx="4098264" cy="307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602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bus, Tw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628800"/>
            <a:ext cx="3600400" cy="358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4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ohnbokma.com/mexit/2009/12/30/alice-xray-a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03610"/>
            <a:ext cx="4355976" cy="2944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ssouristate.edu/assets/HPER/X-ray-ar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582" y="1903609"/>
            <a:ext cx="4122498" cy="294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983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4488610"/>
              </p:ext>
            </p:extLst>
          </p:nvPr>
        </p:nvGraphicFramePr>
        <p:xfrm>
          <a:off x="0" y="17849"/>
          <a:ext cx="9144000" cy="684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ne Callout 1 2"/>
          <p:cNvSpPr/>
          <p:nvPr/>
        </p:nvSpPr>
        <p:spPr>
          <a:xfrm>
            <a:off x="7236296" y="3645024"/>
            <a:ext cx="1656184" cy="720080"/>
          </a:xfrm>
          <a:prstGeom prst="borderCallout1">
            <a:avLst>
              <a:gd name="adj1" fmla="val 18750"/>
              <a:gd name="adj2" fmla="val -8333"/>
              <a:gd name="adj3" fmla="val 179016"/>
              <a:gd name="adj4" fmla="val -68130"/>
            </a:avLst>
          </a:prstGeom>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Random Selection</a:t>
            </a:r>
            <a:endParaRPr lang="en-CA" dirty="0"/>
          </a:p>
        </p:txBody>
      </p:sp>
      <p:sp>
        <p:nvSpPr>
          <p:cNvPr id="5" name="Line Callout 1 4"/>
          <p:cNvSpPr/>
          <p:nvPr/>
        </p:nvSpPr>
        <p:spPr>
          <a:xfrm>
            <a:off x="316473" y="3645024"/>
            <a:ext cx="1656184" cy="720080"/>
          </a:xfrm>
          <a:prstGeom prst="borderCallout1">
            <a:avLst>
              <a:gd name="adj1" fmla="val 32860"/>
              <a:gd name="adj2" fmla="val 107348"/>
              <a:gd name="adj3" fmla="val 179016"/>
              <a:gd name="adj4" fmla="val 161479"/>
            </a:avLst>
          </a:prstGeom>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Random Selection</a:t>
            </a:r>
            <a:endParaRPr lang="en-CA" dirty="0"/>
          </a:p>
        </p:txBody>
      </p:sp>
      <p:sp>
        <p:nvSpPr>
          <p:cNvPr id="6" name="Line Callout 1 5"/>
          <p:cNvSpPr/>
          <p:nvPr/>
        </p:nvSpPr>
        <p:spPr>
          <a:xfrm>
            <a:off x="7236296" y="2329114"/>
            <a:ext cx="1656184" cy="720080"/>
          </a:xfrm>
          <a:prstGeom prst="borderCallout1">
            <a:avLst>
              <a:gd name="adj1" fmla="val 18750"/>
              <a:gd name="adj2" fmla="val -8333"/>
              <a:gd name="adj3" fmla="val 23811"/>
              <a:gd name="adj4" fmla="val -154014"/>
            </a:avLst>
          </a:prstGeom>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Random Selection</a:t>
            </a:r>
            <a:endParaRPr lang="en-CA" dirty="0"/>
          </a:p>
        </p:txBody>
      </p:sp>
    </p:spTree>
    <p:extLst>
      <p:ext uri="{BB962C8B-B14F-4D97-AF65-F5344CB8AC3E}">
        <p14:creationId xmlns:p14="http://schemas.microsoft.com/office/powerpoint/2010/main" val="3502440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Rectangle 3"/>
          <p:cNvSpPr/>
          <p:nvPr/>
        </p:nvSpPr>
        <p:spPr>
          <a:xfrm>
            <a:off x="0" y="0"/>
            <a:ext cx="9144000" cy="7029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4800" b="1" dirty="0">
              <a:solidFill>
                <a:schemeClr val="tx1"/>
              </a:solidFill>
            </a:endParaRPr>
          </a:p>
          <a:p>
            <a:pPr algn="ctr" fontAlgn="auto">
              <a:spcBef>
                <a:spcPts val="0"/>
              </a:spcBef>
              <a:spcAft>
                <a:spcPts val="0"/>
              </a:spcAft>
              <a:defRPr/>
            </a:pPr>
            <a:r>
              <a:rPr lang="en-CA" sz="4800" b="1" dirty="0">
                <a:solidFill>
                  <a:schemeClr val="tx1"/>
                </a:solidFill>
              </a:rPr>
              <a:t>α = (Y|P=1) – (Y|P=0)</a:t>
            </a:r>
          </a:p>
          <a:p>
            <a:pPr algn="ctr" fontAlgn="auto">
              <a:spcBef>
                <a:spcPts val="0"/>
              </a:spcBef>
              <a:spcAft>
                <a:spcPts val="0"/>
              </a:spcAft>
              <a:defRPr/>
            </a:pPr>
            <a:endParaRPr lang="en-CA" sz="4800" b="1" dirty="0">
              <a:solidFill>
                <a:schemeClr val="tx1"/>
              </a:solidFill>
            </a:endParaRPr>
          </a:p>
          <a:p>
            <a:pPr algn="ctr">
              <a:defRPr/>
            </a:pPr>
            <a:r>
              <a:rPr lang="en-CA" sz="4800" dirty="0">
                <a:solidFill>
                  <a:schemeClr val="tx1"/>
                </a:solidFill>
              </a:rPr>
              <a:t>	α = Impact/Causal Effect</a:t>
            </a:r>
          </a:p>
          <a:p>
            <a:pPr algn="ctr">
              <a:defRPr/>
            </a:pPr>
            <a:r>
              <a:rPr lang="en-CA" sz="4800" dirty="0">
                <a:solidFill>
                  <a:schemeClr val="tx1"/>
                </a:solidFill>
              </a:rPr>
              <a:t>	P = Project or Program</a:t>
            </a:r>
          </a:p>
          <a:p>
            <a:pPr algn="ctr">
              <a:defRPr/>
            </a:pPr>
            <a:r>
              <a:rPr lang="en-CA" sz="4800" dirty="0">
                <a:solidFill>
                  <a:schemeClr val="tx1"/>
                </a:solidFill>
              </a:rPr>
              <a:t>	Y = Outcome of Interest</a:t>
            </a:r>
            <a:endParaRPr lang="en-CA" sz="4800" b="1" dirty="0">
              <a:solidFill>
                <a:schemeClr val="tx1"/>
              </a:solidFill>
            </a:endParaRPr>
          </a:p>
        </p:txBody>
      </p:sp>
    </p:spTree>
    <p:extLst>
      <p:ext uri="{BB962C8B-B14F-4D97-AF65-F5344CB8AC3E}">
        <p14:creationId xmlns:p14="http://schemas.microsoft.com/office/powerpoint/2010/main" val="1630409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Rectangle 3"/>
          <p:cNvSpPr/>
          <p:nvPr/>
        </p:nvSpPr>
        <p:spPr>
          <a:xfrm>
            <a:off x="0" y="0"/>
            <a:ext cx="9144000" cy="70294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sz="4800" b="1" dirty="0">
              <a:solidFill>
                <a:schemeClr val="tx1"/>
              </a:solidFill>
            </a:endParaRPr>
          </a:p>
          <a:p>
            <a:pPr algn="ctr" fontAlgn="auto">
              <a:spcBef>
                <a:spcPts val="0"/>
              </a:spcBef>
              <a:spcAft>
                <a:spcPts val="0"/>
              </a:spcAft>
              <a:defRPr/>
            </a:pPr>
            <a:r>
              <a:rPr lang="en-CA" sz="4800" b="1" dirty="0">
                <a:solidFill>
                  <a:schemeClr val="tx1"/>
                </a:solidFill>
              </a:rPr>
              <a:t>α = </a:t>
            </a:r>
            <a:r>
              <a:rPr lang="en-CA" sz="4800" b="1" dirty="0" smtClean="0">
                <a:solidFill>
                  <a:schemeClr val="tx1"/>
                </a:solidFill>
              </a:rPr>
              <a:t>($5000|P=1</a:t>
            </a:r>
            <a:r>
              <a:rPr lang="en-CA" sz="4800" b="1" dirty="0">
                <a:solidFill>
                  <a:schemeClr val="tx1"/>
                </a:solidFill>
              </a:rPr>
              <a:t>) – </a:t>
            </a:r>
            <a:r>
              <a:rPr lang="en-CA" sz="4800" b="1" dirty="0" smtClean="0">
                <a:solidFill>
                  <a:schemeClr val="tx1"/>
                </a:solidFill>
              </a:rPr>
              <a:t>($1000|P=0</a:t>
            </a:r>
            <a:r>
              <a:rPr lang="en-CA" sz="4800" b="1" dirty="0">
                <a:solidFill>
                  <a:schemeClr val="tx1"/>
                </a:solidFill>
              </a:rPr>
              <a:t>)</a:t>
            </a:r>
          </a:p>
          <a:p>
            <a:pPr algn="ctr">
              <a:defRPr/>
            </a:pPr>
            <a:endParaRPr lang="en-CA" sz="2400" dirty="0">
              <a:solidFill>
                <a:schemeClr val="tx1"/>
              </a:solidFill>
            </a:endParaRPr>
          </a:p>
          <a:p>
            <a:pPr algn="ctr">
              <a:defRPr/>
            </a:pPr>
            <a:r>
              <a:rPr lang="en-CA" sz="2400" dirty="0">
                <a:solidFill>
                  <a:schemeClr val="tx1"/>
                </a:solidFill>
              </a:rPr>
              <a:t>α = Impact/Causal Effect</a:t>
            </a:r>
          </a:p>
          <a:p>
            <a:pPr algn="ctr">
              <a:defRPr/>
            </a:pPr>
            <a:r>
              <a:rPr lang="en-CA" sz="2400" dirty="0">
                <a:solidFill>
                  <a:schemeClr val="tx1"/>
                </a:solidFill>
              </a:rPr>
              <a:t>	P = </a:t>
            </a:r>
            <a:r>
              <a:rPr lang="en-CA" sz="2400" dirty="0" smtClean="0">
                <a:solidFill>
                  <a:schemeClr val="tx1"/>
                </a:solidFill>
              </a:rPr>
              <a:t>Participation in an E-Course</a:t>
            </a:r>
            <a:endParaRPr lang="en-CA" sz="2400" dirty="0">
              <a:solidFill>
                <a:schemeClr val="tx1"/>
              </a:solidFill>
            </a:endParaRPr>
          </a:p>
          <a:p>
            <a:pPr algn="ctr">
              <a:defRPr/>
            </a:pPr>
            <a:r>
              <a:rPr lang="en-CA" sz="2400" dirty="0">
                <a:solidFill>
                  <a:schemeClr val="tx1"/>
                </a:solidFill>
              </a:rPr>
              <a:t>	Y = </a:t>
            </a:r>
            <a:r>
              <a:rPr lang="en-CA" sz="2400" dirty="0" smtClean="0">
                <a:solidFill>
                  <a:schemeClr val="tx1"/>
                </a:solidFill>
              </a:rPr>
              <a:t>Amount of seed funding secured for projects</a:t>
            </a:r>
            <a:endParaRPr lang="en-CA" sz="2400" dirty="0">
              <a:solidFill>
                <a:schemeClr val="tx1"/>
              </a:solidFill>
            </a:endParaRPr>
          </a:p>
          <a:p>
            <a:pPr algn="ctr">
              <a:defRPr/>
            </a:pPr>
            <a:endParaRPr lang="en-CA" sz="2400" b="1" dirty="0">
              <a:solidFill>
                <a:schemeClr val="tx1"/>
              </a:solidFill>
            </a:endParaRPr>
          </a:p>
          <a:p>
            <a:pPr algn="ctr">
              <a:defRPr/>
            </a:pPr>
            <a:r>
              <a:rPr lang="en-CA" sz="3600" b="1" dirty="0" smtClean="0">
                <a:solidFill>
                  <a:schemeClr val="tx1"/>
                </a:solidFill>
              </a:rPr>
              <a:t>“Participation in this E-Course has increased the average amount of seed funding secured by individuals by a factor of five”</a:t>
            </a:r>
            <a:endParaRPr lang="en-CA" sz="3600" b="1" dirty="0">
              <a:solidFill>
                <a:schemeClr val="tx1"/>
              </a:solidFill>
            </a:endParaRPr>
          </a:p>
        </p:txBody>
      </p:sp>
    </p:spTree>
    <p:extLst>
      <p:ext uri="{BB962C8B-B14F-4D97-AF65-F5344CB8AC3E}">
        <p14:creationId xmlns:p14="http://schemas.microsoft.com/office/powerpoint/2010/main" val="4203521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Inquiry Group:</a:t>
            </a:r>
            <a:endParaRPr lang="en-CA" b="1" dirty="0"/>
          </a:p>
        </p:txBody>
      </p:sp>
      <p:sp>
        <p:nvSpPr>
          <p:cNvPr id="3" name="Content Placeholder 2"/>
          <p:cNvSpPr>
            <a:spLocks noGrp="1"/>
          </p:cNvSpPr>
          <p:nvPr>
            <p:ph idx="1"/>
          </p:nvPr>
        </p:nvSpPr>
        <p:spPr/>
        <p:txBody>
          <a:bodyPr>
            <a:normAutofit fontScale="55000" lnSpcReduction="20000"/>
          </a:bodyPr>
          <a:lstStyle/>
          <a:p>
            <a:r>
              <a:rPr lang="en-US" b="1" dirty="0"/>
              <a:t>Focus:</a:t>
            </a:r>
            <a:endParaRPr lang="en-CA" dirty="0"/>
          </a:p>
          <a:p>
            <a:r>
              <a:rPr lang="en-US" dirty="0"/>
              <a:t>The focus of this discussion will be to share experiences, insights and lessons learned about how to assess the efficacy of initiatives and quantify the kinds of change we as a network of organizations are trying to support. </a:t>
            </a:r>
            <a:endParaRPr lang="en-CA" dirty="0"/>
          </a:p>
          <a:p>
            <a:r>
              <a:rPr lang="en-US" dirty="0"/>
              <a:t> </a:t>
            </a:r>
            <a:endParaRPr lang="en-CA" dirty="0"/>
          </a:p>
          <a:p>
            <a:r>
              <a:rPr lang="en-US" b="1" dirty="0"/>
              <a:t>Format:</a:t>
            </a:r>
            <a:endParaRPr lang="en-CA" dirty="0"/>
          </a:p>
          <a:p>
            <a:r>
              <a:rPr lang="en-US" dirty="0"/>
              <a:t>Building on lessons learned in the April 5</a:t>
            </a:r>
            <a:r>
              <a:rPr lang="en-US" baseline="30000" dirty="0"/>
              <a:t>th</a:t>
            </a:r>
            <a:r>
              <a:rPr lang="en-US" dirty="0"/>
              <a:t>, 2012 Inquiry Group call, this iteration will be a facilitated dialogue. Participants will be invited to share their organizational or individual perspectives on key questions relating to evaluation challenges or achievements for consideration by the group.</a:t>
            </a:r>
            <a:endParaRPr lang="en-CA" dirty="0"/>
          </a:p>
          <a:p>
            <a:r>
              <a:rPr lang="en-US" dirty="0"/>
              <a:t> </a:t>
            </a:r>
            <a:endParaRPr lang="en-CA" dirty="0"/>
          </a:p>
          <a:p>
            <a:r>
              <a:rPr lang="en-US" b="1" dirty="0"/>
              <a:t>Expected Outcomes:</a:t>
            </a:r>
            <a:endParaRPr lang="en-CA" dirty="0"/>
          </a:p>
          <a:p>
            <a:pPr lvl="0"/>
            <a:r>
              <a:rPr lang="en-US" dirty="0"/>
              <a:t>Developing a list of ‘best-practices’ for evaluation &amp; analysis</a:t>
            </a:r>
            <a:endParaRPr lang="en-CA" dirty="0"/>
          </a:p>
          <a:p>
            <a:pPr lvl="0" fontAlgn="base"/>
            <a:r>
              <a:rPr lang="en-CA" dirty="0"/>
              <a:t>Understanding the Anatomy of Failure - What can we learn?</a:t>
            </a:r>
          </a:p>
          <a:p>
            <a:pPr lvl="0" fontAlgn="base"/>
            <a:r>
              <a:rPr lang="en-CA" dirty="0"/>
              <a:t>Others to be identified during the call… </a:t>
            </a:r>
          </a:p>
          <a:p>
            <a:endParaRPr lang="en-CA" dirty="0"/>
          </a:p>
        </p:txBody>
      </p:sp>
      <p:pic>
        <p:nvPicPr>
          <p:cNvPr id="7170" name="Picture 2" descr="http://www.knightfoundation.org/media/uploads/article_images/youthmovements235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2238375"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9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Impact Evaluation</a:t>
            </a:r>
            <a:r>
              <a:rPr lang="en-CA" dirty="0" smtClean="0"/>
              <a:t>:</a:t>
            </a:r>
            <a:endParaRPr lang="en-CA" dirty="0"/>
          </a:p>
        </p:txBody>
      </p:sp>
      <p:sp>
        <p:nvSpPr>
          <p:cNvPr id="3" name="Content Placeholder 2"/>
          <p:cNvSpPr>
            <a:spLocks noGrp="1"/>
          </p:cNvSpPr>
          <p:nvPr>
            <p:ph idx="1"/>
          </p:nvPr>
        </p:nvSpPr>
        <p:spPr/>
        <p:txBody>
          <a:bodyPr/>
          <a:lstStyle/>
          <a:p>
            <a:r>
              <a:rPr lang="en-CA" dirty="0" smtClean="0"/>
              <a:t>‘</a:t>
            </a:r>
            <a:r>
              <a:rPr lang="en-CA" b="1" dirty="0" smtClean="0"/>
              <a:t>Impact</a:t>
            </a:r>
            <a:r>
              <a:rPr lang="en-CA" dirty="0" smtClean="0"/>
              <a:t>’ – Changes attributable to a particular project, program or policy</a:t>
            </a:r>
          </a:p>
          <a:p>
            <a:endParaRPr lang="en-CA" dirty="0"/>
          </a:p>
          <a:p>
            <a:r>
              <a:rPr lang="en-CA" dirty="0" smtClean="0"/>
              <a:t>Method to assess whether an intervention is causally related to an observed effect among a target community</a:t>
            </a:r>
          </a:p>
          <a:p>
            <a:endParaRPr lang="en-CA" dirty="0"/>
          </a:p>
          <a:p>
            <a:endParaRPr lang="en-CA" dirty="0"/>
          </a:p>
        </p:txBody>
      </p:sp>
    </p:spTree>
    <p:extLst>
      <p:ext uri="{BB962C8B-B14F-4D97-AF65-F5344CB8AC3E}">
        <p14:creationId xmlns:p14="http://schemas.microsoft.com/office/powerpoint/2010/main" val="1050684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Impact Evaluation</a:t>
            </a:r>
            <a:r>
              <a:rPr lang="en-CA" dirty="0" smtClean="0"/>
              <a:t>:</a:t>
            </a:r>
            <a:endParaRPr lang="en-CA" dirty="0"/>
          </a:p>
        </p:txBody>
      </p:sp>
      <p:sp>
        <p:nvSpPr>
          <p:cNvPr id="3" name="Content Placeholder 2"/>
          <p:cNvSpPr>
            <a:spLocks noGrp="1"/>
          </p:cNvSpPr>
          <p:nvPr>
            <p:ph idx="1"/>
          </p:nvPr>
        </p:nvSpPr>
        <p:spPr/>
        <p:txBody>
          <a:bodyPr/>
          <a:lstStyle/>
          <a:p>
            <a:pPr algn="ctr"/>
            <a:r>
              <a:rPr lang="en-CA" dirty="0" smtClean="0">
                <a:hlinkClick r:id="rId3"/>
              </a:rPr>
              <a:t>http</a:t>
            </a:r>
            <a:r>
              <a:rPr lang="en-CA" dirty="0">
                <a:hlinkClick r:id="rId3"/>
              </a:rPr>
              <a:t>://www.youthmovements.org/hub</a:t>
            </a:r>
            <a:r>
              <a:rPr lang="en-CA" dirty="0" smtClean="0">
                <a:hlinkClick r:id="rId3"/>
              </a:rPr>
              <a:t>/</a:t>
            </a:r>
            <a:endParaRPr lang="en-CA" dirty="0" smtClean="0"/>
          </a:p>
          <a:p>
            <a:endParaRPr lang="en-CA" dirty="0"/>
          </a:p>
          <a:p>
            <a:pPr marL="0" indent="0">
              <a:buNone/>
            </a:pPr>
            <a:endParaRPr lang="en-CA" dirty="0" smtClean="0"/>
          </a:p>
          <a:p>
            <a:pPr marL="0" indent="0">
              <a:buNone/>
            </a:pPr>
            <a:endParaRPr lang="en-CA" dirty="0"/>
          </a:p>
          <a:p>
            <a:endParaRPr lang="en-CA" dirty="0"/>
          </a:p>
        </p:txBody>
      </p:sp>
      <p:pic>
        <p:nvPicPr>
          <p:cNvPr id="1026" name="Picture 2" descr="http://siteresources.worldbank.org/EXTHDOFFICE/Images/hand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420888"/>
            <a:ext cx="2880320" cy="367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36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jmorganmarketing.com/wp-content/uploads/2010/05/impa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62715"/>
            <a:ext cx="4298919" cy="412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72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voluptuousfemales.com/upload/28027-47222/soccer-is-dangero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745" y="1607198"/>
            <a:ext cx="4554505" cy="364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026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unalomellen.hu/sites/default/files/imagecache/520px_szeles_vizjel_baloldalt_lent/wysiwyg_imageupload/1/38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611" y="1654755"/>
            <a:ext cx="5238750" cy="359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9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businessweek.com/cms/2011-11-30/etc_correlation50__01__960.jpg"/>
          <p:cNvPicPr>
            <a:picLocks noChangeAspect="1" noChangeArrowheads="1"/>
          </p:cNvPicPr>
          <p:nvPr/>
        </p:nvPicPr>
        <p:blipFill rotWithShape="1">
          <a:blip r:embed="rId3">
            <a:extLst>
              <a:ext uri="{28A0092B-C50C-407E-A947-70E740481C1C}">
                <a14:useLocalDpi xmlns:a14="http://schemas.microsoft.com/office/drawing/2010/main" val="0"/>
              </a:ext>
            </a:extLst>
          </a:blip>
          <a:srcRect l="6109" r="47796" b="66328"/>
          <a:stretch/>
        </p:blipFill>
        <p:spPr bwMode="auto">
          <a:xfrm>
            <a:off x="245800" y="1693543"/>
            <a:ext cx="4214949" cy="3402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mages.businessweek.com/cms/2011-11-30/etc_correlation50__01__960.jpg"/>
          <p:cNvPicPr>
            <a:picLocks noChangeAspect="1" noChangeArrowheads="1"/>
          </p:cNvPicPr>
          <p:nvPr/>
        </p:nvPicPr>
        <p:blipFill rotWithShape="1">
          <a:blip r:embed="rId3">
            <a:extLst>
              <a:ext uri="{28A0092B-C50C-407E-A947-70E740481C1C}">
                <a14:useLocalDpi xmlns:a14="http://schemas.microsoft.com/office/drawing/2010/main" val="0"/>
              </a:ext>
            </a:extLst>
          </a:blip>
          <a:srcRect l="52443" t="65694"/>
          <a:stretch/>
        </p:blipFill>
        <p:spPr bwMode="auto">
          <a:xfrm>
            <a:off x="4678122" y="1844824"/>
            <a:ext cx="4348643" cy="3466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98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4.bp.blogspot.com/_K517HIV13mU/TJzPAjDXfUI/AAAAAAAAAVg/GhD-Mks_dr4/s1600/photo-7266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988840"/>
            <a:ext cx="518457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52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1762</Words>
  <Application>Microsoft Office PowerPoint</Application>
  <PresentationFormat>On-screen Show (4:3)</PresentationFormat>
  <Paragraphs>222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Inquiry Group:</vt:lpstr>
      <vt:lpstr>Impact Evaluation:</vt:lpstr>
      <vt:lpstr>Impact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TakingITGlobal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Keith</dc:creator>
  <cp:lastModifiedBy>TakingITGlobal</cp:lastModifiedBy>
  <cp:revision>62</cp:revision>
  <cp:lastPrinted>2012-05-17T13:36:26Z</cp:lastPrinted>
  <dcterms:created xsi:type="dcterms:W3CDTF">2012-01-25T01:33:04Z</dcterms:created>
  <dcterms:modified xsi:type="dcterms:W3CDTF">2012-08-01T03:02:50Z</dcterms:modified>
</cp:coreProperties>
</file>